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77" r:id="rId1"/>
  </p:sldMasterIdLst>
  <p:notesMasterIdLst>
    <p:notesMasterId r:id="rId67"/>
  </p:notesMasterIdLst>
  <p:sldIdLst>
    <p:sldId id="256" r:id="rId2"/>
    <p:sldId id="505" r:id="rId3"/>
    <p:sldId id="306" r:id="rId4"/>
    <p:sldId id="434" r:id="rId5"/>
    <p:sldId id="463" r:id="rId6"/>
    <p:sldId id="435" r:id="rId7"/>
    <p:sldId id="436" r:id="rId8"/>
    <p:sldId id="437" r:id="rId9"/>
    <p:sldId id="438" r:id="rId10"/>
    <p:sldId id="456" r:id="rId11"/>
    <p:sldId id="457" r:id="rId12"/>
    <p:sldId id="464" r:id="rId13"/>
    <p:sldId id="439" r:id="rId14"/>
    <p:sldId id="440" r:id="rId15"/>
    <p:sldId id="441" r:id="rId16"/>
    <p:sldId id="442" r:id="rId17"/>
    <p:sldId id="444" r:id="rId18"/>
    <p:sldId id="445" r:id="rId19"/>
    <p:sldId id="446" r:id="rId20"/>
    <p:sldId id="447" r:id="rId21"/>
    <p:sldId id="448" r:id="rId22"/>
    <p:sldId id="449" r:id="rId23"/>
    <p:sldId id="450" r:id="rId24"/>
    <p:sldId id="451" r:id="rId25"/>
    <p:sldId id="452" r:id="rId26"/>
    <p:sldId id="453" r:id="rId27"/>
    <p:sldId id="491" r:id="rId28"/>
    <p:sldId id="492" r:id="rId29"/>
    <p:sldId id="493" r:id="rId30"/>
    <p:sldId id="502" r:id="rId31"/>
    <p:sldId id="486" r:id="rId32"/>
    <p:sldId id="487" r:id="rId33"/>
    <p:sldId id="488" r:id="rId34"/>
    <p:sldId id="489" r:id="rId35"/>
    <p:sldId id="490" r:id="rId36"/>
    <p:sldId id="495" r:id="rId37"/>
    <p:sldId id="504" r:id="rId38"/>
    <p:sldId id="496" r:id="rId39"/>
    <p:sldId id="498" r:id="rId40"/>
    <p:sldId id="500" r:id="rId41"/>
    <p:sldId id="497" r:id="rId42"/>
    <p:sldId id="501" r:id="rId43"/>
    <p:sldId id="503" r:id="rId44"/>
    <p:sldId id="506" r:id="rId45"/>
    <p:sldId id="507" r:id="rId46"/>
    <p:sldId id="465" r:id="rId47"/>
    <p:sldId id="466" r:id="rId48"/>
    <p:sldId id="467" r:id="rId49"/>
    <p:sldId id="511" r:id="rId50"/>
    <p:sldId id="469" r:id="rId51"/>
    <p:sldId id="508" r:id="rId52"/>
    <p:sldId id="509" r:id="rId53"/>
    <p:sldId id="510" r:id="rId54"/>
    <p:sldId id="512" r:id="rId55"/>
    <p:sldId id="470" r:id="rId56"/>
    <p:sldId id="471" r:id="rId57"/>
    <p:sldId id="474" r:id="rId58"/>
    <p:sldId id="475" r:id="rId59"/>
    <p:sldId id="477" r:id="rId60"/>
    <p:sldId id="479" r:id="rId61"/>
    <p:sldId id="480" r:id="rId62"/>
    <p:sldId id="481" r:id="rId63"/>
    <p:sldId id="482" r:id="rId64"/>
    <p:sldId id="483" r:id="rId65"/>
    <p:sldId id="484"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77B4"/>
    <a:srgbClr val="AFAFAF"/>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32"/>
    <p:restoredTop sz="80907"/>
  </p:normalViewPr>
  <p:slideViewPr>
    <p:cSldViewPr snapToGrid="0" snapToObjects="1">
      <p:cViewPr varScale="1">
        <p:scale>
          <a:sx n="101" d="100"/>
          <a:sy n="101" d="100"/>
        </p:scale>
        <p:origin x="584" y="192"/>
      </p:cViewPr>
      <p:guideLst>
        <p:guide orient="horz" pos="2256"/>
        <p:guide pos="388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hot encoding</a:t>
            </a:r>
          </a:p>
        </p:txBody>
      </p:sp>
      <p:sp>
        <p:nvSpPr>
          <p:cNvPr id="4" name="Slide Number Placeholder 3"/>
          <p:cNvSpPr>
            <a:spLocks noGrp="1"/>
          </p:cNvSpPr>
          <p:nvPr>
            <p:ph type="sldNum" sz="quarter" idx="5"/>
          </p:nvPr>
        </p:nvSpPr>
        <p:spPr/>
        <p:txBody>
          <a:bodyPr/>
          <a:lstStyle/>
          <a:p>
            <a:fld id="{1D887189-9274-814D-9CD5-CBA9E19E06C7}" type="slidenum">
              <a:rPr lang="en-US" smtClean="0"/>
              <a:t>15</a:t>
            </a:fld>
            <a:endParaRPr lang="en-US"/>
          </a:p>
        </p:txBody>
      </p:sp>
    </p:spTree>
    <p:extLst>
      <p:ext uri="{BB962C8B-B14F-4D97-AF65-F5344CB8AC3E}">
        <p14:creationId xmlns:p14="http://schemas.microsoft.com/office/powerpoint/2010/main" val="1320945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category encoded in intercept</a:t>
            </a:r>
          </a:p>
        </p:txBody>
      </p:sp>
      <p:sp>
        <p:nvSpPr>
          <p:cNvPr id="4" name="Slide Number Placeholder 3"/>
          <p:cNvSpPr>
            <a:spLocks noGrp="1"/>
          </p:cNvSpPr>
          <p:nvPr>
            <p:ph type="sldNum" sz="quarter" idx="5"/>
          </p:nvPr>
        </p:nvSpPr>
        <p:spPr/>
        <p:txBody>
          <a:bodyPr/>
          <a:lstStyle/>
          <a:p>
            <a:fld id="{1D887189-9274-814D-9CD5-CBA9E19E06C7}" type="slidenum">
              <a:rPr lang="en-US" smtClean="0"/>
              <a:t>17</a:t>
            </a:fld>
            <a:endParaRPr lang="en-US"/>
          </a:p>
        </p:txBody>
      </p:sp>
    </p:spTree>
    <p:extLst>
      <p:ext uri="{BB962C8B-B14F-4D97-AF65-F5344CB8AC3E}">
        <p14:creationId xmlns:p14="http://schemas.microsoft.com/office/powerpoint/2010/main" val="3192102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18</a:t>
            </a:fld>
            <a:endParaRPr lang="en-US"/>
          </a:p>
        </p:txBody>
      </p:sp>
    </p:spTree>
    <p:extLst>
      <p:ext uri="{BB962C8B-B14F-4D97-AF65-F5344CB8AC3E}">
        <p14:creationId xmlns:p14="http://schemas.microsoft.com/office/powerpoint/2010/main" val="877803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with X2</a:t>
            </a:r>
            <a:r>
              <a:rPr lang="en-US" baseline="0" dirty="0"/>
              <a:t> to be </a:t>
            </a:r>
            <a:r>
              <a:rPr lang="en-US" baseline="0" dirty="0" err="1"/>
              <a:t>ninary</a:t>
            </a:r>
            <a:r>
              <a:rPr lang="en-US" baseline="0" dirty="0"/>
              <a:t> </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20</a:t>
            </a:fld>
            <a:endParaRPr lang="en-US"/>
          </a:p>
        </p:txBody>
      </p:sp>
    </p:spTree>
    <p:extLst>
      <p:ext uri="{BB962C8B-B14F-4D97-AF65-F5344CB8AC3E}">
        <p14:creationId xmlns:p14="http://schemas.microsoft.com/office/powerpoint/2010/main" val="1665554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Slope changes with interaction term (because B_1 &amp; B_3 are both slopes when X1 != 0)</a:t>
            </a:r>
          </a:p>
          <a:p>
            <a:r>
              <a:rPr lang="en-US" dirty="0"/>
              <a:t>B_3: is the additional coefficients </a:t>
            </a:r>
          </a:p>
        </p:txBody>
      </p:sp>
      <p:sp>
        <p:nvSpPr>
          <p:cNvPr id="4" name="Slide Number Placeholder 3"/>
          <p:cNvSpPr>
            <a:spLocks noGrp="1"/>
          </p:cNvSpPr>
          <p:nvPr>
            <p:ph type="sldNum" sz="quarter" idx="5"/>
          </p:nvPr>
        </p:nvSpPr>
        <p:spPr/>
        <p:txBody>
          <a:bodyPr/>
          <a:lstStyle/>
          <a:p>
            <a:fld id="{1D887189-9274-814D-9CD5-CBA9E19E06C7}" type="slidenum">
              <a:rPr lang="en-US" smtClean="0"/>
              <a:t>21</a:t>
            </a:fld>
            <a:endParaRPr lang="en-US"/>
          </a:p>
        </p:txBody>
      </p:sp>
    </p:spTree>
    <p:extLst>
      <p:ext uri="{BB962C8B-B14F-4D97-AF65-F5344CB8AC3E}">
        <p14:creationId xmlns:p14="http://schemas.microsoft.com/office/powerpoint/2010/main" val="2926820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Based on the data structure, what restriction on the model would you put at the endpoints (at </a:t>
            </a:r>
            <a:r>
              <a:rPr lang="en-US" sz="1200" b="0" i="0" u="none" strike="noStrike" kern="1200" dirty="0">
                <a:solidFill>
                  <a:schemeClr val="tx1"/>
                </a:solidFill>
                <a:effectLst/>
                <a:latin typeface="+mn-lt"/>
                <a:ea typeface="+mn-ea"/>
                <a:cs typeface="+mn-cs"/>
              </a:rPr>
              <a:t>x≈0x≈0</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x≈1440x≈1440</a:t>
            </a:r>
            <a:r>
              <a:rPr lang="en-US" sz="1200" b="0" i="0" kern="1200" dirty="0">
                <a:solidFill>
                  <a:schemeClr val="tx1"/>
                </a:solidFill>
                <a:effectLst/>
                <a:latin typeface="+mn-lt"/>
                <a:ea typeface="+mn-ea"/>
                <a:cs typeface="+mn-cs"/>
              </a:rPr>
              <a:t>)? What does this say about the linearity assumption?</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36</a:t>
            </a:fld>
            <a:endParaRPr lang="en-US"/>
          </a:p>
        </p:txBody>
      </p:sp>
    </p:spTree>
    <p:extLst>
      <p:ext uri="{BB962C8B-B14F-4D97-AF65-F5344CB8AC3E}">
        <p14:creationId xmlns:p14="http://schemas.microsoft.com/office/powerpoint/2010/main" val="744056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2^J (with consideration of intercept)</a:t>
            </a:r>
          </a:p>
        </p:txBody>
      </p:sp>
      <p:sp>
        <p:nvSpPr>
          <p:cNvPr id="4" name="Slide Number Placeholder 3"/>
          <p:cNvSpPr>
            <a:spLocks noGrp="1"/>
          </p:cNvSpPr>
          <p:nvPr>
            <p:ph type="sldNum" sz="quarter" idx="5"/>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1648731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AIC: measures goodness of fit</a:t>
            </a:r>
          </a:p>
          <a:p>
            <a:r>
              <a:rPr lang="en-US" dirty="0"/>
              <a:t>n: sample size of training data?</a:t>
            </a:r>
          </a:p>
          <a:p>
            <a:endParaRPr lang="en-US" dirty="0"/>
          </a:p>
          <a:p>
            <a:r>
              <a:rPr lang="en-US" dirty="0" err="1"/>
              <a:t>Overtfitting</a:t>
            </a:r>
            <a:r>
              <a:rPr lang="en-US" dirty="0"/>
              <a:t> happens when n is small relative to the # </a:t>
            </a:r>
            <a:r>
              <a:rPr lang="en-US"/>
              <a:t>of predictors, J</a:t>
            </a:r>
          </a:p>
        </p:txBody>
      </p:sp>
      <p:sp>
        <p:nvSpPr>
          <p:cNvPr id="4" name="Slide Number Placeholder 3"/>
          <p:cNvSpPr>
            <a:spLocks noGrp="1"/>
          </p:cNvSpPr>
          <p:nvPr>
            <p:ph type="sldNum" sz="quarter" idx="5"/>
          </p:nvPr>
        </p:nvSpPr>
        <p:spPr/>
        <p:txBody>
          <a:bodyPr/>
          <a:lstStyle/>
          <a:p>
            <a:fld id="{1D887189-9274-814D-9CD5-CBA9E19E06C7}" type="slidenum">
              <a:rPr lang="en-US" smtClean="0"/>
              <a:t>44</a:t>
            </a:fld>
            <a:endParaRPr lang="en-US"/>
          </a:p>
        </p:txBody>
      </p:sp>
    </p:spTree>
    <p:extLst>
      <p:ext uri="{BB962C8B-B14F-4D97-AF65-F5344CB8AC3E}">
        <p14:creationId xmlns:p14="http://schemas.microsoft.com/office/powerpoint/2010/main" val="3371204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CC1623-6B39-8543-823A-29D9E60F177C}" type="slidenum">
              <a:rPr lang="en-US" smtClean="0"/>
              <a:t>49</a:t>
            </a:fld>
            <a:endParaRPr lang="en-US"/>
          </a:p>
        </p:txBody>
      </p:sp>
    </p:spTree>
    <p:extLst>
      <p:ext uri="{BB962C8B-B14F-4D97-AF65-F5344CB8AC3E}">
        <p14:creationId xmlns:p14="http://schemas.microsoft.com/office/powerpoint/2010/main" val="1396499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Create a scatter plot of the residuals (</a:t>
            </a:r>
            <a:r>
              <a:rPr lang="en-US" sz="1200" b="0" i="0" u="none" strike="noStrike" kern="1200" dirty="0">
                <a:solidFill>
                  <a:schemeClr val="tx1"/>
                </a:solidFill>
                <a:effectLst/>
                <a:latin typeface="+mn-lt"/>
                <a:ea typeface="+mn-ea"/>
                <a:cs typeface="+mn-cs"/>
              </a:rPr>
              <a:t>e=y−ŷ e=y−y^</a:t>
            </a:r>
            <a:r>
              <a:rPr lang="en-US" sz="1200" b="0" i="0" kern="1200" dirty="0">
                <a:solidFill>
                  <a:schemeClr val="tx1"/>
                </a:solidFill>
                <a:effectLst/>
                <a:latin typeface="+mn-lt"/>
                <a:ea typeface="+mn-ea"/>
                <a:cs typeface="+mn-cs"/>
              </a:rPr>
              <a:t>) of the linear regression model on the training set as a function of the predictor variable (i.e. </a:t>
            </a:r>
            <a:r>
              <a:rPr lang="en-US" dirty="0" err="1"/>
              <a:t>TimeMin</a:t>
            </a:r>
            <a:r>
              <a:rPr lang="en-US" sz="1200" b="0" i="0" kern="1200" dirty="0">
                <a:solidFill>
                  <a:schemeClr val="tx1"/>
                </a:solidFill>
                <a:effectLst/>
                <a:latin typeface="+mn-lt"/>
                <a:ea typeface="+mn-ea"/>
                <a:cs typeface="+mn-cs"/>
              </a:rPr>
              <a:t>). Place on your plot a horizontal line denoting the constant zero residual.</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53</a:t>
            </a:fld>
            <a:endParaRPr lang="en-US"/>
          </a:p>
        </p:txBody>
      </p:sp>
    </p:spTree>
    <p:extLst>
      <p:ext uri="{BB962C8B-B14F-4D97-AF65-F5344CB8AC3E}">
        <p14:creationId xmlns:p14="http://schemas.microsoft.com/office/powerpoint/2010/main" val="83911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a:t>
            </a:fld>
            <a:endParaRPr lang="en-US"/>
          </a:p>
        </p:txBody>
      </p:sp>
    </p:spTree>
    <p:extLst>
      <p:ext uri="{BB962C8B-B14F-4D97-AF65-F5344CB8AC3E}">
        <p14:creationId xmlns:p14="http://schemas.microsoft.com/office/powerpoint/2010/main" val="600664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a:t>
            </a:fld>
            <a:endParaRPr lang="en-US"/>
          </a:p>
        </p:txBody>
      </p:sp>
    </p:spTree>
    <p:extLst>
      <p:ext uri="{BB962C8B-B14F-4D97-AF65-F5344CB8AC3E}">
        <p14:creationId xmlns:p14="http://schemas.microsoft.com/office/powerpoint/2010/main" val="353664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6</a:t>
            </a:fld>
            <a:endParaRPr lang="en-US"/>
          </a:p>
        </p:txBody>
      </p:sp>
    </p:spTree>
    <p:extLst>
      <p:ext uri="{BB962C8B-B14F-4D97-AF65-F5344CB8AC3E}">
        <p14:creationId xmlns:p14="http://schemas.microsoft.com/office/powerpoint/2010/main" val="371744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7</a:t>
            </a:fld>
            <a:endParaRPr lang="en-US"/>
          </a:p>
        </p:txBody>
      </p:sp>
    </p:spTree>
    <p:extLst>
      <p:ext uri="{BB962C8B-B14F-4D97-AF65-F5344CB8AC3E}">
        <p14:creationId xmlns:p14="http://schemas.microsoft.com/office/powerpoint/2010/main" val="1363357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8</a:t>
            </a:fld>
            <a:endParaRPr lang="en-US"/>
          </a:p>
        </p:txBody>
      </p:sp>
    </p:spTree>
    <p:extLst>
      <p:ext uri="{BB962C8B-B14F-4D97-AF65-F5344CB8AC3E}">
        <p14:creationId xmlns:p14="http://schemas.microsoft.com/office/powerpoint/2010/main" val="2014928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9</a:t>
            </a:fld>
            <a:endParaRPr lang="en-US"/>
          </a:p>
        </p:txBody>
      </p:sp>
    </p:spTree>
    <p:extLst>
      <p:ext uri="{BB962C8B-B14F-4D97-AF65-F5344CB8AC3E}">
        <p14:creationId xmlns:p14="http://schemas.microsoft.com/office/powerpoint/2010/main" val="1278155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11</a:t>
            </a:fld>
            <a:endParaRPr lang="en-US"/>
          </a:p>
        </p:txBody>
      </p:sp>
    </p:spTree>
    <p:extLst>
      <p:ext uri="{BB962C8B-B14F-4D97-AF65-F5344CB8AC3E}">
        <p14:creationId xmlns:p14="http://schemas.microsoft.com/office/powerpoint/2010/main" val="963065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F = 1, then y hat = mean of y (e.g., bad model)</a:t>
            </a:r>
          </a:p>
        </p:txBody>
      </p:sp>
      <p:sp>
        <p:nvSpPr>
          <p:cNvPr id="4" name="Slide Number Placeholder 3"/>
          <p:cNvSpPr>
            <a:spLocks noGrp="1"/>
          </p:cNvSpPr>
          <p:nvPr>
            <p:ph type="sldNum" sz="quarter" idx="5"/>
          </p:nvPr>
        </p:nvSpPr>
        <p:spPr/>
        <p:txBody>
          <a:bodyPr/>
          <a:lstStyle/>
          <a:p>
            <a:fld id="{1D887189-9274-814D-9CD5-CBA9E19E06C7}" type="slidenum">
              <a:rPr lang="en-US" smtClean="0"/>
              <a:t>13</a:t>
            </a:fld>
            <a:endParaRPr lang="en-US"/>
          </a:p>
        </p:txBody>
      </p:sp>
    </p:spTree>
    <p:extLst>
      <p:ext uri="{BB962C8B-B14F-4D97-AF65-F5344CB8AC3E}">
        <p14:creationId xmlns:p14="http://schemas.microsoft.com/office/powerpoint/2010/main" val="13888666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972221140"/>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540.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180.png"/><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6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58.tiff"/></Relationships>
</file>

<file path=ppt/slides/_rels/slide6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6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6: Multiple Linear Regression and Model Selection</a:t>
            </a:r>
          </a:p>
        </p:txBody>
      </p:sp>
    </p:spTree>
    <p:extLst>
      <p:ext uri="{BB962C8B-B14F-4D97-AF65-F5344CB8AC3E}">
        <p14:creationId xmlns:p14="http://schemas.microsoft.com/office/powerpoint/2010/main" val="18899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3" name="Content Placeholder 2"/>
          <p:cNvSpPr>
            <a:spLocks noGrp="1"/>
          </p:cNvSpPr>
          <p:nvPr>
            <p:ph idx="1"/>
          </p:nvPr>
        </p:nvSpPr>
        <p:spPr/>
        <p:txBody>
          <a:bodyPr/>
          <a:lstStyle/>
          <a:p>
            <a:r>
              <a:rPr lang="en-US" sz="2400" dirty="0"/>
              <a:t>Collinearity  refers to the case in which two or more predictors are correlated (related). </a:t>
            </a:r>
          </a:p>
          <a:p>
            <a:endParaRPr lang="en-US" sz="2400" dirty="0"/>
          </a:p>
          <a:p>
            <a:r>
              <a:rPr lang="en-US" sz="2400" dirty="0"/>
              <a:t>We will re-visit collinearity in the next lectures, but for now we want to examine how does collinearity affects our confidence on the coefficients and consequently on the importance of those coefficients. </a:t>
            </a:r>
          </a:p>
          <a:p>
            <a:endParaRPr lang="en-US" sz="2400" dirty="0"/>
          </a:p>
          <a:p>
            <a:r>
              <a:rPr lang="en-US" sz="2400" dirty="0"/>
              <a:t>First let’s look some examples: </a:t>
            </a:r>
          </a:p>
          <a:p>
            <a:endParaRPr lang="en-US" sz="2400" dirty="0"/>
          </a:p>
        </p:txBody>
      </p:sp>
      <p:sp>
        <p:nvSpPr>
          <p:cNvPr id="6" name="Slide Number Placeholder 5"/>
          <p:cNvSpPr>
            <a:spLocks noGrp="1"/>
          </p:cNvSpPr>
          <p:nvPr>
            <p:ph type="sldNum" sz="quarter" idx="12"/>
          </p:nvPr>
        </p:nvSpPr>
        <p:spPr/>
        <p:txBody>
          <a:bodyPr/>
          <a:lstStyle/>
          <a:p>
            <a:fld id="{81B7CCDB-6D39-0547-B7B3-C80E39D6513A}" type="slidenum">
              <a:rPr lang="en-US" smtClean="0"/>
              <a:t>9</a:t>
            </a:fld>
            <a:endParaRPr lang="en-US"/>
          </a:p>
        </p:txBody>
      </p:sp>
    </p:spTree>
    <p:extLst>
      <p:ext uri="{BB962C8B-B14F-4D97-AF65-F5344CB8AC3E}">
        <p14:creationId xmlns:p14="http://schemas.microsoft.com/office/powerpoint/2010/main" val="1572069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66911522"/>
              </p:ext>
            </p:extLst>
          </p:nvPr>
        </p:nvGraphicFramePr>
        <p:xfrm>
          <a:off x="172585" y="4846877"/>
          <a:ext cx="5518531" cy="1195338"/>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16115">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171893">
                  <a:extLst>
                    <a:ext uri="{9D8B030D-6E8A-4147-A177-3AD203B41FA5}">
                      <a16:colId xmlns:a16="http://schemas.microsoft.com/office/drawing/2014/main" val="20003"/>
                    </a:ext>
                  </a:extLst>
                </a:gridCol>
                <a:gridCol w="871855">
                  <a:extLst>
                    <a:ext uri="{9D8B030D-6E8A-4147-A177-3AD203B41FA5}">
                      <a16:colId xmlns:a16="http://schemas.microsoft.com/office/drawing/2014/main" val="20004"/>
                    </a:ext>
                  </a:extLst>
                </a:gridCol>
                <a:gridCol w="930845">
                  <a:extLst>
                    <a:ext uri="{9D8B030D-6E8A-4147-A177-3AD203B41FA5}">
                      <a16:colId xmlns:a16="http://schemas.microsoft.com/office/drawing/2014/main" val="20005"/>
                    </a:ext>
                  </a:extLst>
                </a:gridCol>
              </a:tblGrid>
              <a:tr h="438562">
                <a:tc>
                  <a:txBody>
                    <a:bodyPr/>
                    <a:lstStyle/>
                    <a:p>
                      <a:r>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val="10000"/>
                  </a:ext>
                </a:extLst>
              </a:tr>
              <a:tr h="369476">
                <a:tc>
                  <a:txBody>
                    <a:bodyPr/>
                    <a:lstStyle/>
                    <a:p>
                      <a:r>
                        <a:rPr dirty="0"/>
                        <a:t>11.5</a:t>
                      </a:r>
                      <a:r>
                        <a:rPr lang="en-US" dirty="0"/>
                        <a:t>5</a:t>
                      </a:r>
                      <a:endParaRPr dirty="0"/>
                    </a:p>
                  </a:txBody>
                  <a:tcPr/>
                </a:tc>
                <a:tc>
                  <a:txBody>
                    <a:bodyPr/>
                    <a:lstStyle/>
                    <a:p>
                      <a:r>
                        <a:rPr dirty="0"/>
                        <a:t>0.576</a:t>
                      </a:r>
                    </a:p>
                  </a:txBody>
                  <a:tcPr/>
                </a:tc>
                <a:tc>
                  <a:txBody>
                    <a:bodyPr/>
                    <a:lstStyle/>
                    <a:p>
                      <a:r>
                        <a:rPr dirty="0"/>
                        <a:t>20.036</a:t>
                      </a:r>
                    </a:p>
                  </a:txBody>
                  <a:tcPr/>
                </a:tc>
                <a:tc>
                  <a:txBody>
                    <a:bodyPr/>
                    <a:lstStyle/>
                    <a:p>
                      <a:r>
                        <a:rPr dirty="0"/>
                        <a:t>1.628e-49</a:t>
                      </a:r>
                    </a:p>
                  </a:txBody>
                  <a:tcPr/>
                </a:tc>
                <a:tc>
                  <a:txBody>
                    <a:bodyPr/>
                    <a:lstStyle/>
                    <a:p>
                      <a:r>
                        <a:rPr dirty="0"/>
                        <a:t>10.414</a:t>
                      </a:r>
                    </a:p>
                  </a:txBody>
                  <a:tcPr/>
                </a:tc>
                <a:tc>
                  <a:txBody>
                    <a:bodyPr/>
                    <a:lstStyle/>
                    <a:p>
                      <a:r>
                        <a:rPr dirty="0"/>
                        <a:t>12.688</a:t>
                      </a:r>
                    </a:p>
                  </a:txBody>
                  <a:tcPr/>
                </a:tc>
                <a:extLst>
                  <a:ext uri="{0D108BD9-81ED-4DB2-BD59-A6C34878D82A}">
                    <a16:rowId xmlns:a16="http://schemas.microsoft.com/office/drawing/2014/main" val="10001"/>
                  </a:ext>
                </a:extLst>
              </a:tr>
              <a:tr h="387300">
                <a:tc>
                  <a:txBody>
                    <a:bodyPr/>
                    <a:lstStyle/>
                    <a:p>
                      <a:r>
                        <a:rPr dirty="0"/>
                        <a:t>0.074</a:t>
                      </a:r>
                    </a:p>
                  </a:txBody>
                  <a:tcPr>
                    <a:solidFill>
                      <a:schemeClr val="accent3">
                        <a:lumMod val="40000"/>
                        <a:lumOff val="60000"/>
                      </a:schemeClr>
                    </a:solidFill>
                  </a:tcPr>
                </a:tc>
                <a:tc>
                  <a:txBody>
                    <a:bodyPr/>
                    <a:lstStyle/>
                    <a:p>
                      <a:r>
                        <a:rPr dirty="0"/>
                        <a:t>0.014</a:t>
                      </a:r>
                    </a:p>
                  </a:txBody>
                  <a:tcPr>
                    <a:solidFill>
                      <a:schemeClr val="accent3">
                        <a:lumMod val="40000"/>
                        <a:lumOff val="60000"/>
                      </a:schemeClr>
                    </a:solidFill>
                  </a:tcPr>
                </a:tc>
                <a:tc>
                  <a:txBody>
                    <a:bodyPr/>
                    <a:lstStyle/>
                    <a:p>
                      <a:r>
                        <a:rPr dirty="0"/>
                        <a:t>5.134</a:t>
                      </a:r>
                    </a:p>
                  </a:txBody>
                  <a:tcPr>
                    <a:solidFill>
                      <a:schemeClr val="accent3">
                        <a:lumMod val="40000"/>
                        <a:lumOff val="60000"/>
                      </a:schemeClr>
                    </a:solidFill>
                  </a:tcPr>
                </a:tc>
                <a:tc>
                  <a:txBody>
                    <a:bodyPr/>
                    <a:lstStyle/>
                    <a:p>
                      <a:r>
                        <a:rPr dirty="0"/>
                        <a:t>6.734e-07</a:t>
                      </a:r>
                    </a:p>
                  </a:txBody>
                  <a:tcPr>
                    <a:solidFill>
                      <a:schemeClr val="accent3">
                        <a:lumMod val="40000"/>
                        <a:lumOff val="60000"/>
                      </a:schemeClr>
                    </a:solidFill>
                  </a:tcPr>
                </a:tc>
                <a:tc>
                  <a:txBody>
                    <a:bodyPr/>
                    <a:lstStyle/>
                    <a:p>
                      <a:r>
                        <a:rPr dirty="0"/>
                        <a:t>0.0456</a:t>
                      </a:r>
                    </a:p>
                  </a:txBody>
                  <a:tcPr>
                    <a:solidFill>
                      <a:schemeClr val="accent3">
                        <a:lumMod val="40000"/>
                        <a:lumOff val="60000"/>
                      </a:schemeClr>
                    </a:solidFill>
                  </a:tcPr>
                </a:tc>
                <a:tc>
                  <a:txBody>
                    <a:bodyPr/>
                    <a:lstStyle/>
                    <a:p>
                      <a:r>
                        <a:rPr dirty="0"/>
                        <a:t>0.102</a:t>
                      </a:r>
                    </a:p>
                  </a:txBody>
                  <a:tcPr>
                    <a:solidFill>
                      <a:schemeClr val="accent3">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11048546"/>
              </p:ext>
            </p:extLst>
          </p:nvPr>
        </p:nvGraphicFramePr>
        <p:xfrm>
          <a:off x="182578" y="1792621"/>
          <a:ext cx="5399356" cy="1127305"/>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50558">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200000">
                  <a:extLst>
                    <a:ext uri="{9D8B030D-6E8A-4147-A177-3AD203B41FA5}">
                      <a16:colId xmlns:a16="http://schemas.microsoft.com/office/drawing/2014/main" val="20003"/>
                    </a:ext>
                  </a:extLst>
                </a:gridCol>
                <a:gridCol w="833755">
                  <a:extLst>
                    <a:ext uri="{9D8B030D-6E8A-4147-A177-3AD203B41FA5}">
                      <a16:colId xmlns:a16="http://schemas.microsoft.com/office/drawing/2014/main" val="20004"/>
                    </a:ext>
                  </a:extLst>
                </a:gridCol>
                <a:gridCol w="787220">
                  <a:extLst>
                    <a:ext uri="{9D8B030D-6E8A-4147-A177-3AD203B41FA5}">
                      <a16:colId xmlns:a16="http://schemas.microsoft.com/office/drawing/2014/main" val="20005"/>
                    </a:ext>
                  </a:extLst>
                </a:gridCol>
              </a:tblGrid>
              <a:tr h="0">
                <a:tc>
                  <a:txBody>
                    <a:bodyPr/>
                    <a:lstStyle/>
                    <a:p>
                      <a:r>
                        <a:t>Coef.</a:t>
                      </a:r>
                    </a:p>
                  </a:txBody>
                  <a:tcPr/>
                </a:tc>
                <a:tc>
                  <a:txBody>
                    <a:bodyPr/>
                    <a:lstStyle/>
                    <a:p>
                      <a:r>
                        <a:t>Std.Err.</a:t>
                      </a:r>
                    </a:p>
                  </a:txBody>
                  <a:tcPr/>
                </a:tc>
                <a:tc>
                  <a:txBody>
                    <a:bodyPr/>
                    <a:lstStyle/>
                    <a:p>
                      <a:r>
                        <a:rPr dirty="0"/>
                        <a:t>t</a:t>
                      </a:r>
                    </a:p>
                  </a:txBody>
                  <a:tcPr/>
                </a:tc>
                <a:tc>
                  <a:txBody>
                    <a:bodyPr/>
                    <a:lstStyle/>
                    <a:p>
                      <a:r>
                        <a:rPr dirty="0"/>
                        <a:t>P&gt;|t|</a:t>
                      </a:r>
                    </a:p>
                  </a:txBody>
                  <a:tcPr/>
                </a:tc>
                <a:tc>
                  <a:txBody>
                    <a:bodyPr/>
                    <a:lstStyle/>
                    <a:p>
                      <a:r>
                        <a:rPr dirty="0"/>
                        <a:t>[0.025</a:t>
                      </a:r>
                    </a:p>
                  </a:txBody>
                  <a:tcPr/>
                </a:tc>
                <a:tc>
                  <a:txBody>
                    <a:bodyPr/>
                    <a:lstStyle/>
                    <a:p>
                      <a:r>
                        <a:t>0.975]</a:t>
                      </a:r>
                    </a:p>
                  </a:txBody>
                  <a:tcPr/>
                </a:tc>
                <a:extLst>
                  <a:ext uri="{0D108BD9-81ED-4DB2-BD59-A6C34878D82A}">
                    <a16:rowId xmlns:a16="http://schemas.microsoft.com/office/drawing/2014/main" val="10000"/>
                  </a:ext>
                </a:extLst>
              </a:tr>
              <a:tr h="395785">
                <a:tc>
                  <a:txBody>
                    <a:bodyPr/>
                    <a:lstStyle/>
                    <a:p>
                      <a:r>
                        <a:rPr dirty="0"/>
                        <a:t>6.679</a:t>
                      </a:r>
                    </a:p>
                  </a:txBody>
                  <a:tcPr/>
                </a:tc>
                <a:tc>
                  <a:txBody>
                    <a:bodyPr/>
                    <a:lstStyle/>
                    <a:p>
                      <a:r>
                        <a:rPr dirty="0"/>
                        <a:t>0.478</a:t>
                      </a:r>
                    </a:p>
                  </a:txBody>
                  <a:tcPr/>
                </a:tc>
                <a:tc>
                  <a:txBody>
                    <a:bodyPr/>
                    <a:lstStyle/>
                    <a:p>
                      <a:r>
                        <a:rPr dirty="0"/>
                        <a:t>13.957</a:t>
                      </a:r>
                    </a:p>
                  </a:txBody>
                  <a:tcPr/>
                </a:tc>
                <a:tc>
                  <a:txBody>
                    <a:bodyPr/>
                    <a:lstStyle/>
                    <a:p>
                      <a:r>
                        <a:rPr dirty="0"/>
                        <a:t>2.804e-31</a:t>
                      </a:r>
                    </a:p>
                  </a:txBody>
                  <a:tcPr/>
                </a:tc>
                <a:tc>
                  <a:txBody>
                    <a:bodyPr/>
                    <a:lstStyle/>
                    <a:p>
                      <a:r>
                        <a:rPr dirty="0"/>
                        <a:t>5.735</a:t>
                      </a:r>
                    </a:p>
                  </a:txBody>
                  <a:tcPr/>
                </a:tc>
                <a:tc>
                  <a:txBody>
                    <a:bodyPr/>
                    <a:lstStyle/>
                    <a:p>
                      <a:r>
                        <a:rPr dirty="0"/>
                        <a:t>7.622</a:t>
                      </a:r>
                    </a:p>
                  </a:txBody>
                  <a:tcPr/>
                </a:tc>
                <a:extLst>
                  <a:ext uri="{0D108BD9-81ED-4DB2-BD59-A6C34878D82A}">
                    <a16:rowId xmlns:a16="http://schemas.microsoft.com/office/drawing/2014/main" val="10001"/>
                  </a:ext>
                </a:extLst>
              </a:tr>
              <a:tr h="351733">
                <a:tc>
                  <a:txBody>
                    <a:bodyPr/>
                    <a:lstStyle/>
                    <a:p>
                      <a:r>
                        <a:rPr dirty="0"/>
                        <a:t>0.048</a:t>
                      </a:r>
                    </a:p>
                  </a:txBody>
                  <a:tcPr>
                    <a:solidFill>
                      <a:schemeClr val="accent1">
                        <a:lumMod val="20000"/>
                        <a:lumOff val="80000"/>
                      </a:schemeClr>
                    </a:solidFill>
                  </a:tcPr>
                </a:tc>
                <a:tc>
                  <a:txBody>
                    <a:bodyPr/>
                    <a:lstStyle/>
                    <a:p>
                      <a:r>
                        <a:rPr dirty="0"/>
                        <a:t>0.0027</a:t>
                      </a:r>
                    </a:p>
                  </a:txBody>
                  <a:tcPr>
                    <a:solidFill>
                      <a:schemeClr val="accent1">
                        <a:lumMod val="20000"/>
                        <a:lumOff val="80000"/>
                      </a:schemeClr>
                    </a:solidFill>
                  </a:tcPr>
                </a:tc>
                <a:tc>
                  <a:txBody>
                    <a:bodyPr/>
                    <a:lstStyle/>
                    <a:p>
                      <a:r>
                        <a:rPr dirty="0"/>
                        <a:t>17.303</a:t>
                      </a:r>
                    </a:p>
                  </a:txBody>
                  <a:tcPr>
                    <a:solidFill>
                      <a:schemeClr val="accent1">
                        <a:lumMod val="20000"/>
                        <a:lumOff val="80000"/>
                      </a:schemeClr>
                    </a:solidFill>
                  </a:tcPr>
                </a:tc>
                <a:tc>
                  <a:txBody>
                    <a:bodyPr/>
                    <a:lstStyle/>
                    <a:p>
                      <a:r>
                        <a:rPr dirty="0"/>
                        <a:t>1.802e-41</a:t>
                      </a:r>
                    </a:p>
                  </a:txBody>
                  <a:tcPr>
                    <a:solidFill>
                      <a:schemeClr val="accent1">
                        <a:lumMod val="20000"/>
                        <a:lumOff val="80000"/>
                      </a:schemeClr>
                    </a:solidFill>
                  </a:tcPr>
                </a:tc>
                <a:tc>
                  <a:txBody>
                    <a:bodyPr/>
                    <a:lstStyle/>
                    <a:p>
                      <a:r>
                        <a:rPr dirty="0"/>
                        <a:t>0.042</a:t>
                      </a:r>
                    </a:p>
                  </a:txBody>
                  <a:tcPr>
                    <a:solidFill>
                      <a:schemeClr val="accent1">
                        <a:lumMod val="20000"/>
                        <a:lumOff val="80000"/>
                      </a:schemeClr>
                    </a:solidFill>
                  </a:tcPr>
                </a:tc>
                <a:tc>
                  <a:txBody>
                    <a:bodyPr/>
                    <a:lstStyle/>
                    <a:p>
                      <a:r>
                        <a:rPr dirty="0"/>
                        <a:t>0.053</a:t>
                      </a:r>
                    </a:p>
                  </a:txBody>
                  <a:tcP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15580535"/>
              </p:ext>
            </p:extLst>
          </p:nvPr>
        </p:nvGraphicFramePr>
        <p:xfrm>
          <a:off x="196226" y="3369635"/>
          <a:ext cx="5453947" cy="1100009"/>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16115">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200000">
                  <a:extLst>
                    <a:ext uri="{9D8B030D-6E8A-4147-A177-3AD203B41FA5}">
                      <a16:colId xmlns:a16="http://schemas.microsoft.com/office/drawing/2014/main" val="20003"/>
                    </a:ext>
                  </a:extLst>
                </a:gridCol>
                <a:gridCol w="833755">
                  <a:extLst>
                    <a:ext uri="{9D8B030D-6E8A-4147-A177-3AD203B41FA5}">
                      <a16:colId xmlns:a16="http://schemas.microsoft.com/office/drawing/2014/main" val="20004"/>
                    </a:ext>
                  </a:extLst>
                </a:gridCol>
                <a:gridCol w="876254">
                  <a:extLst>
                    <a:ext uri="{9D8B030D-6E8A-4147-A177-3AD203B41FA5}">
                      <a16:colId xmlns:a16="http://schemas.microsoft.com/office/drawing/2014/main" val="20005"/>
                    </a:ext>
                  </a:extLst>
                </a:gridCol>
              </a:tblGrid>
              <a:tr h="0">
                <a:tc>
                  <a:txBody>
                    <a:bodyPr/>
                    <a:lstStyle/>
                    <a:p>
                      <a:r>
                        <a:rPr dirty="0"/>
                        <a:t>Coef.</a:t>
                      </a:r>
                    </a:p>
                  </a:txBody>
                  <a:tcPr/>
                </a:tc>
                <a:tc>
                  <a:txBody>
                    <a:bodyPr/>
                    <a:lstStyle/>
                    <a:p>
                      <a:r>
                        <a:t>Std.Err.</a:t>
                      </a:r>
                    </a:p>
                  </a:txBody>
                  <a:tcPr/>
                </a:tc>
                <a:tc>
                  <a:txBody>
                    <a:bodyPr/>
                    <a:lstStyle/>
                    <a:p>
                      <a:r>
                        <a:rPr dirty="0"/>
                        <a:t>t</a:t>
                      </a:r>
                    </a:p>
                  </a:txBody>
                  <a:tcPr/>
                </a:tc>
                <a:tc>
                  <a:txBody>
                    <a:bodyPr/>
                    <a:lstStyle/>
                    <a:p>
                      <a:r>
                        <a:t>P&gt;|t|</a:t>
                      </a:r>
                    </a:p>
                  </a:txBody>
                  <a:tcPr/>
                </a:tc>
                <a:tc>
                  <a:txBody>
                    <a:bodyPr/>
                    <a:lstStyle/>
                    <a:p>
                      <a:r>
                        <a:t>[0.025</a:t>
                      </a:r>
                    </a:p>
                  </a:txBody>
                  <a:tcPr/>
                </a:tc>
                <a:tc>
                  <a:txBody>
                    <a:bodyPr/>
                    <a:lstStyle/>
                    <a:p>
                      <a:r>
                        <a:t>0.975]</a:t>
                      </a:r>
                    </a:p>
                  </a:txBody>
                  <a:tcPr/>
                </a:tc>
                <a:extLst>
                  <a:ext uri="{0D108BD9-81ED-4DB2-BD59-A6C34878D82A}">
                    <a16:rowId xmlns:a16="http://schemas.microsoft.com/office/drawing/2014/main" val="10000"/>
                  </a:ext>
                </a:extLst>
              </a:tr>
              <a:tr h="368489">
                <a:tc>
                  <a:txBody>
                    <a:bodyPr/>
                    <a:lstStyle/>
                    <a:p>
                      <a:r>
                        <a:rPr dirty="0"/>
                        <a:t>9.567</a:t>
                      </a:r>
                    </a:p>
                  </a:txBody>
                  <a:tcPr/>
                </a:tc>
                <a:tc>
                  <a:txBody>
                    <a:bodyPr/>
                    <a:lstStyle/>
                    <a:p>
                      <a:r>
                        <a:rPr dirty="0"/>
                        <a:t>0.553</a:t>
                      </a:r>
                    </a:p>
                  </a:txBody>
                  <a:tcPr/>
                </a:tc>
                <a:tc>
                  <a:txBody>
                    <a:bodyPr/>
                    <a:lstStyle/>
                    <a:p>
                      <a:r>
                        <a:rPr dirty="0"/>
                        <a:t>17.279</a:t>
                      </a:r>
                    </a:p>
                  </a:txBody>
                  <a:tcPr/>
                </a:tc>
                <a:tc>
                  <a:txBody>
                    <a:bodyPr/>
                    <a:lstStyle/>
                    <a:p>
                      <a:r>
                        <a:rPr dirty="0"/>
                        <a:t>2.133e-41</a:t>
                      </a:r>
                    </a:p>
                  </a:txBody>
                  <a:tcPr/>
                </a:tc>
                <a:tc>
                  <a:txBody>
                    <a:bodyPr/>
                    <a:lstStyle/>
                    <a:p>
                      <a:r>
                        <a:rPr dirty="0"/>
                        <a:t>8.475</a:t>
                      </a:r>
                    </a:p>
                  </a:txBody>
                  <a:tcPr/>
                </a:tc>
                <a:tc>
                  <a:txBody>
                    <a:bodyPr/>
                    <a:lstStyle/>
                    <a:p>
                      <a:r>
                        <a:rPr dirty="0"/>
                        <a:t>10.659</a:t>
                      </a:r>
                    </a:p>
                  </a:txBody>
                  <a:tcPr/>
                </a:tc>
                <a:extLst>
                  <a:ext uri="{0D108BD9-81ED-4DB2-BD59-A6C34878D82A}">
                    <a16:rowId xmlns:a16="http://schemas.microsoft.com/office/drawing/2014/main" val="10001"/>
                  </a:ext>
                </a:extLst>
              </a:tr>
              <a:tr h="354842">
                <a:tc>
                  <a:txBody>
                    <a:bodyPr/>
                    <a:lstStyle/>
                    <a:p>
                      <a:r>
                        <a:rPr dirty="0"/>
                        <a:t>0.195</a:t>
                      </a:r>
                    </a:p>
                  </a:txBody>
                  <a:tcPr>
                    <a:solidFill>
                      <a:schemeClr val="accent2">
                        <a:lumMod val="20000"/>
                        <a:lumOff val="80000"/>
                      </a:schemeClr>
                    </a:solidFill>
                  </a:tcPr>
                </a:tc>
                <a:tc>
                  <a:txBody>
                    <a:bodyPr/>
                    <a:lstStyle/>
                    <a:p>
                      <a:r>
                        <a:rPr dirty="0"/>
                        <a:t>0.020</a:t>
                      </a:r>
                    </a:p>
                  </a:txBody>
                  <a:tcPr>
                    <a:solidFill>
                      <a:schemeClr val="accent2">
                        <a:lumMod val="20000"/>
                        <a:lumOff val="80000"/>
                      </a:schemeClr>
                    </a:solidFill>
                  </a:tcPr>
                </a:tc>
                <a:tc>
                  <a:txBody>
                    <a:bodyPr/>
                    <a:lstStyle/>
                    <a:p>
                      <a:r>
                        <a:rPr dirty="0"/>
                        <a:t>9.429</a:t>
                      </a:r>
                    </a:p>
                  </a:txBody>
                  <a:tcPr>
                    <a:solidFill>
                      <a:schemeClr val="accent2">
                        <a:lumMod val="20000"/>
                        <a:lumOff val="80000"/>
                      </a:schemeClr>
                    </a:solidFill>
                  </a:tcPr>
                </a:tc>
                <a:tc>
                  <a:txBody>
                    <a:bodyPr/>
                    <a:lstStyle/>
                    <a:p>
                      <a:r>
                        <a:rPr dirty="0"/>
                        <a:t>1.134e-17</a:t>
                      </a:r>
                    </a:p>
                  </a:txBody>
                  <a:tcPr>
                    <a:solidFill>
                      <a:schemeClr val="accent2">
                        <a:lumMod val="20000"/>
                        <a:lumOff val="80000"/>
                      </a:schemeClr>
                    </a:solidFill>
                  </a:tcPr>
                </a:tc>
                <a:tc>
                  <a:txBody>
                    <a:bodyPr/>
                    <a:lstStyle/>
                    <a:p>
                      <a:r>
                        <a:rPr dirty="0"/>
                        <a:t>0.154</a:t>
                      </a:r>
                    </a:p>
                  </a:txBody>
                  <a:tcPr>
                    <a:solidFill>
                      <a:schemeClr val="accent2">
                        <a:lumMod val="20000"/>
                        <a:lumOff val="80000"/>
                      </a:schemeClr>
                    </a:solidFill>
                  </a:tcPr>
                </a:tc>
                <a:tc>
                  <a:txBody>
                    <a:bodyPr/>
                    <a:lstStyle/>
                    <a:p>
                      <a:r>
                        <a:rPr dirty="0"/>
                        <a:t>0.236</a:t>
                      </a:r>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extLst>
                        <a:ext uri="{9D8B030D-6E8A-4147-A177-3AD203B41FA5}">
                          <a16:colId xmlns:a16="http://schemas.microsoft.com/office/drawing/2014/main" val="20000"/>
                        </a:ext>
                      </a:extLst>
                    </a:gridCol>
                    <a:gridCol w="755968">
                      <a:extLst>
                        <a:ext uri="{9D8B030D-6E8A-4147-A177-3AD203B41FA5}">
                          <a16:colId xmlns:a16="http://schemas.microsoft.com/office/drawing/2014/main" val="20001"/>
                        </a:ext>
                      </a:extLst>
                    </a:gridCol>
                    <a:gridCol w="916115">
                      <a:extLst>
                        <a:ext uri="{9D8B030D-6E8A-4147-A177-3AD203B41FA5}">
                          <a16:colId xmlns:a16="http://schemas.microsoft.com/office/drawing/2014/main" val="20002"/>
                        </a:ext>
                      </a:extLst>
                    </a:gridCol>
                    <a:gridCol w="871855">
                      <a:extLst>
                        <a:ext uri="{9D8B030D-6E8A-4147-A177-3AD203B41FA5}">
                          <a16:colId xmlns:a16="http://schemas.microsoft.com/office/drawing/2014/main" val="20003"/>
                        </a:ext>
                      </a:extLst>
                    </a:gridCol>
                    <a:gridCol w="1147355">
                      <a:extLst>
                        <a:ext uri="{9D8B030D-6E8A-4147-A177-3AD203B41FA5}">
                          <a16:colId xmlns:a16="http://schemas.microsoft.com/office/drawing/2014/main" val="20004"/>
                        </a:ext>
                      </a:extLst>
                    </a:gridCol>
                    <a:gridCol w="833755">
                      <a:extLst>
                        <a:ext uri="{9D8B030D-6E8A-4147-A177-3AD203B41FA5}">
                          <a16:colId xmlns:a16="http://schemas.microsoft.com/office/drawing/2014/main" val="20005"/>
                        </a:ext>
                      </a:extLst>
                    </a:gridCol>
                    <a:gridCol w="887130">
                      <a:extLst>
                        <a:ext uri="{9D8B030D-6E8A-4147-A177-3AD203B41FA5}">
                          <a16:colId xmlns:a16="http://schemas.microsoft.com/office/drawing/2014/main" val="20006"/>
                        </a:ext>
                      </a:extLst>
                    </a:gridCol>
                  </a:tblGrid>
                  <a:tr h="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val="10000"/>
                      </a:ext>
                    </a:extLst>
                  </a:tr>
                  <a:tr h="450376">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0</m:t>
                                    </m:r>
                                  </m:sub>
                                </m:sSub>
                              </m:oMath>
                            </m:oMathPara>
                          </a14:m>
                          <a:endParaRPr dirty="0"/>
                        </a:p>
                      </a:txBody>
                      <a:tcPr/>
                    </a:tc>
                    <a:tc>
                      <a:txBody>
                        <a:bodyPr/>
                        <a:lstStyle/>
                        <a:p>
                          <a:r>
                            <a:rPr dirty="0"/>
                            <a:t>2.602</a:t>
                          </a:r>
                        </a:p>
                      </a:txBody>
                      <a:tcPr/>
                    </a:tc>
                    <a:tc>
                      <a:txBody>
                        <a:bodyPr/>
                        <a:lstStyle/>
                        <a:p>
                          <a:r>
                            <a:rPr dirty="0"/>
                            <a:t>0.332</a:t>
                          </a:r>
                        </a:p>
                      </a:txBody>
                      <a:tcPr/>
                    </a:tc>
                    <a:tc>
                      <a:txBody>
                        <a:bodyPr/>
                        <a:lstStyle/>
                        <a:p>
                          <a:r>
                            <a:rPr dirty="0"/>
                            <a:t>7.820</a:t>
                          </a:r>
                        </a:p>
                      </a:txBody>
                      <a:tcPr/>
                    </a:tc>
                    <a:tc>
                      <a:txBody>
                        <a:bodyPr/>
                        <a:lstStyle/>
                        <a:p>
                          <a:r>
                            <a:rPr dirty="0"/>
                            <a:t>3.176e-13</a:t>
                          </a:r>
                        </a:p>
                      </a:txBody>
                      <a:tcPr/>
                    </a:tc>
                    <a:tc>
                      <a:txBody>
                        <a:bodyPr/>
                        <a:lstStyle/>
                        <a:p>
                          <a:r>
                            <a:rPr dirty="0"/>
                            <a:t>1.945</a:t>
                          </a:r>
                        </a:p>
                      </a:txBody>
                      <a:tcPr/>
                    </a:tc>
                    <a:tc>
                      <a:txBody>
                        <a:bodyPr/>
                        <a:lstStyle/>
                        <a:p>
                          <a:r>
                            <a:rPr dirty="0"/>
                            <a:t>3.258</a:t>
                          </a:r>
                        </a:p>
                      </a:txBody>
                      <a:tcPr/>
                    </a:tc>
                    <a:extLst>
                      <a:ext uri="{0D108BD9-81ED-4DB2-BD59-A6C34878D82A}">
                        <a16:rowId xmlns:a16="http://schemas.microsoft.com/office/drawing/2014/main" val="10001"/>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𝑇𝑉</m:t>
                                    </m:r>
                                  </m:sub>
                                </m:sSub>
                              </m:oMath>
                            </m:oMathPara>
                          </a14:m>
                          <a:endParaRPr dirty="0"/>
                        </a:p>
                      </a:txBody>
                      <a:tcPr>
                        <a:solidFill>
                          <a:schemeClr val="accent1">
                            <a:lumMod val="20000"/>
                            <a:lumOff val="80000"/>
                          </a:schemeClr>
                        </a:solidFill>
                      </a:tcPr>
                    </a:tc>
                    <a:tc>
                      <a:txBody>
                        <a:bodyPr/>
                        <a:lstStyle/>
                        <a:p>
                          <a:r>
                            <a:rPr dirty="0"/>
                            <a:t>0.046</a:t>
                          </a:r>
                        </a:p>
                      </a:txBody>
                      <a:tcPr>
                        <a:solidFill>
                          <a:schemeClr val="accent1">
                            <a:lumMod val="20000"/>
                            <a:lumOff val="80000"/>
                          </a:schemeClr>
                        </a:solidFill>
                      </a:tcPr>
                    </a:tc>
                    <a:tc>
                      <a:txBody>
                        <a:bodyPr/>
                        <a:lstStyle/>
                        <a:p>
                          <a:r>
                            <a:rPr dirty="0"/>
                            <a:t>0.0015</a:t>
                          </a:r>
                        </a:p>
                      </a:txBody>
                      <a:tcPr>
                        <a:solidFill>
                          <a:schemeClr val="accent1">
                            <a:lumMod val="20000"/>
                            <a:lumOff val="80000"/>
                          </a:schemeClr>
                        </a:solidFill>
                      </a:tcPr>
                    </a:tc>
                    <a:tc>
                      <a:txBody>
                        <a:bodyPr/>
                        <a:lstStyle/>
                        <a:p>
                          <a:r>
                            <a:rPr dirty="0"/>
                            <a:t>29.887</a:t>
                          </a:r>
                        </a:p>
                      </a:txBody>
                      <a:tcPr>
                        <a:solidFill>
                          <a:schemeClr val="accent1">
                            <a:lumMod val="20000"/>
                            <a:lumOff val="80000"/>
                          </a:schemeClr>
                        </a:solidFill>
                      </a:tcPr>
                    </a:tc>
                    <a:tc>
                      <a:txBody>
                        <a:bodyPr/>
                        <a:lstStyle/>
                        <a:p>
                          <a:r>
                            <a:rPr dirty="0"/>
                            <a:t>6.314e-75</a:t>
                          </a:r>
                        </a:p>
                      </a:txBody>
                      <a:tcPr>
                        <a:solidFill>
                          <a:schemeClr val="accent1">
                            <a:lumMod val="20000"/>
                            <a:lumOff val="80000"/>
                          </a:schemeClr>
                        </a:solidFill>
                      </a:tcPr>
                    </a:tc>
                    <a:tc>
                      <a:txBody>
                        <a:bodyPr/>
                        <a:lstStyle/>
                        <a:p>
                          <a:r>
                            <a:rPr dirty="0"/>
                            <a:t>0.043</a:t>
                          </a:r>
                        </a:p>
                      </a:txBody>
                      <a:tcPr>
                        <a:solidFill>
                          <a:schemeClr val="accent1">
                            <a:lumMod val="20000"/>
                            <a:lumOff val="80000"/>
                          </a:schemeClr>
                        </a:solidFill>
                      </a:tcPr>
                    </a:tc>
                    <a:tc>
                      <a:txBody>
                        <a:bodyPr/>
                        <a:lstStyle/>
                        <a:p>
                          <a:r>
                            <a:rPr dirty="0"/>
                            <a:t>0.049</a:t>
                          </a:r>
                        </a:p>
                      </a:txBody>
                      <a:tcPr>
                        <a:solidFill>
                          <a:schemeClr val="accent1">
                            <a:lumMod val="20000"/>
                            <a:lumOff val="80000"/>
                          </a:schemeClr>
                        </a:solidFill>
                      </a:tcPr>
                    </a:tc>
                    <a:extLst>
                      <a:ext uri="{0D108BD9-81ED-4DB2-BD59-A6C34878D82A}">
                        <a16:rowId xmlns:a16="http://schemas.microsoft.com/office/drawing/2014/main" val="10002"/>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𝑅𝐴𝐷𝐼𝑂</m:t>
                                    </m:r>
                                  </m:sub>
                                </m:sSub>
                              </m:oMath>
                            </m:oMathPara>
                          </a14:m>
                          <a:endParaRPr dirty="0"/>
                        </a:p>
                      </a:txBody>
                      <a:tcPr>
                        <a:solidFill>
                          <a:schemeClr val="accent2">
                            <a:lumMod val="60000"/>
                            <a:lumOff val="40000"/>
                            <a:alpha val="20000"/>
                          </a:schemeClr>
                        </a:solidFill>
                      </a:tcPr>
                    </a:tc>
                    <a:tc>
                      <a:txBody>
                        <a:bodyPr/>
                        <a:lstStyle/>
                        <a:p>
                          <a:r>
                            <a:rPr dirty="0"/>
                            <a:t>0.175</a:t>
                          </a:r>
                        </a:p>
                      </a:txBody>
                      <a:tcPr>
                        <a:solidFill>
                          <a:schemeClr val="accent2">
                            <a:lumMod val="60000"/>
                            <a:lumOff val="40000"/>
                            <a:alpha val="20000"/>
                          </a:schemeClr>
                        </a:solidFill>
                      </a:tcPr>
                    </a:tc>
                    <a:tc>
                      <a:txBody>
                        <a:bodyPr/>
                        <a:lstStyle/>
                        <a:p>
                          <a:r>
                            <a:rPr dirty="0"/>
                            <a:t>0.0094</a:t>
                          </a:r>
                        </a:p>
                      </a:txBody>
                      <a:tcPr>
                        <a:solidFill>
                          <a:schemeClr val="accent2">
                            <a:lumMod val="60000"/>
                            <a:lumOff val="40000"/>
                            <a:alpha val="20000"/>
                          </a:schemeClr>
                        </a:solidFill>
                      </a:tcPr>
                    </a:tc>
                    <a:tc>
                      <a:txBody>
                        <a:bodyPr/>
                        <a:lstStyle/>
                        <a:p>
                          <a:r>
                            <a:rPr dirty="0"/>
                            <a:t>18.576</a:t>
                          </a:r>
                        </a:p>
                      </a:txBody>
                      <a:tcPr>
                        <a:solidFill>
                          <a:schemeClr val="accent2">
                            <a:lumMod val="60000"/>
                            <a:lumOff val="40000"/>
                            <a:alpha val="20000"/>
                          </a:schemeClr>
                        </a:solidFill>
                      </a:tcPr>
                    </a:tc>
                    <a:tc>
                      <a:txBody>
                        <a:bodyPr/>
                        <a:lstStyle/>
                        <a:p>
                          <a:r>
                            <a:rPr dirty="0"/>
                            <a:t>4.297e-45</a:t>
                          </a:r>
                        </a:p>
                      </a:txBody>
                      <a:tcPr>
                        <a:solidFill>
                          <a:schemeClr val="accent2">
                            <a:lumMod val="60000"/>
                            <a:lumOff val="40000"/>
                            <a:alpha val="20000"/>
                          </a:schemeClr>
                        </a:solidFill>
                      </a:tcPr>
                    </a:tc>
                    <a:tc>
                      <a:txBody>
                        <a:bodyPr/>
                        <a:lstStyle/>
                        <a:p>
                          <a:r>
                            <a:rPr dirty="0"/>
                            <a:t>0.156</a:t>
                          </a:r>
                        </a:p>
                      </a:txBody>
                      <a:tcPr>
                        <a:solidFill>
                          <a:schemeClr val="accent2">
                            <a:lumMod val="60000"/>
                            <a:lumOff val="40000"/>
                            <a:alpha val="20000"/>
                          </a:schemeClr>
                        </a:solidFill>
                      </a:tcPr>
                    </a:tc>
                    <a:tc>
                      <a:txBody>
                        <a:bodyPr/>
                        <a:lstStyle/>
                        <a:p>
                          <a:r>
                            <a:rPr dirty="0"/>
                            <a:t>0.194</a:t>
                          </a:r>
                        </a:p>
                      </a:txBody>
                      <a:tcPr>
                        <a:solidFill>
                          <a:schemeClr val="accent2">
                            <a:lumMod val="60000"/>
                            <a:lumOff val="40000"/>
                            <a:alpha val="20000"/>
                          </a:schemeClr>
                        </a:solidFill>
                      </a:tcPr>
                    </a:tc>
                    <a:extLst>
                      <a:ext uri="{0D108BD9-81ED-4DB2-BD59-A6C34878D82A}">
                        <a16:rowId xmlns:a16="http://schemas.microsoft.com/office/drawing/2014/main" val="10003"/>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𝑁𝐸𝑊𝑆</m:t>
                                    </m:r>
                                  </m:sub>
                                </m:sSub>
                              </m:oMath>
                            </m:oMathPara>
                          </a14:m>
                          <a:endParaRPr dirty="0"/>
                        </a:p>
                      </a:txBody>
                      <a:tcPr>
                        <a:solidFill>
                          <a:schemeClr val="accent3">
                            <a:lumMod val="40000"/>
                            <a:lumOff val="60000"/>
                          </a:schemeClr>
                        </a:solidFill>
                      </a:tcPr>
                    </a:tc>
                    <a:tc>
                      <a:txBody>
                        <a:bodyPr/>
                        <a:lstStyle/>
                        <a:p>
                          <a:r>
                            <a:rPr dirty="0"/>
                            <a:t>0.013</a:t>
                          </a:r>
                        </a:p>
                      </a:txBody>
                      <a:tcPr>
                        <a:solidFill>
                          <a:schemeClr val="accent3">
                            <a:lumMod val="40000"/>
                            <a:lumOff val="60000"/>
                          </a:schemeClr>
                        </a:solidFill>
                      </a:tcPr>
                    </a:tc>
                    <a:tc>
                      <a:txBody>
                        <a:bodyPr/>
                        <a:lstStyle/>
                        <a:p>
                          <a:r>
                            <a:rPr dirty="0"/>
                            <a:t>0.0</a:t>
                          </a:r>
                          <a:r>
                            <a:rPr lang="en-US" dirty="0"/>
                            <a:t>2</a:t>
                          </a:r>
                          <a:r>
                            <a:rPr dirty="0"/>
                            <a:t>8</a:t>
                          </a:r>
                        </a:p>
                      </a:txBody>
                      <a:tcPr>
                        <a:solidFill>
                          <a:schemeClr val="accent3">
                            <a:lumMod val="40000"/>
                            <a:lumOff val="60000"/>
                          </a:schemeClr>
                        </a:solidFill>
                      </a:tcPr>
                    </a:tc>
                    <a:tc>
                      <a:txBody>
                        <a:bodyPr/>
                        <a:lstStyle/>
                        <a:p>
                          <a:r>
                            <a:rPr dirty="0"/>
                            <a:t>2.338</a:t>
                          </a:r>
                        </a:p>
                      </a:txBody>
                      <a:tcPr>
                        <a:solidFill>
                          <a:schemeClr val="accent3">
                            <a:lumMod val="40000"/>
                            <a:lumOff val="60000"/>
                          </a:schemeClr>
                        </a:solidFill>
                      </a:tcPr>
                    </a:tc>
                    <a:tc>
                      <a:txBody>
                        <a:bodyPr/>
                        <a:lstStyle/>
                        <a:p>
                          <a:r>
                            <a:rPr dirty="0"/>
                            <a:t>0.0203</a:t>
                          </a:r>
                        </a:p>
                      </a:txBody>
                      <a:tcPr>
                        <a:solidFill>
                          <a:schemeClr val="accent3">
                            <a:lumMod val="40000"/>
                            <a:lumOff val="60000"/>
                          </a:schemeClr>
                        </a:solidFill>
                      </a:tcPr>
                    </a:tc>
                    <a:tc>
                      <a:txBody>
                        <a:bodyPr/>
                        <a:lstStyle/>
                        <a:p>
                          <a:r>
                            <a:rPr dirty="0"/>
                            <a:t>0.0</a:t>
                          </a:r>
                          <a:r>
                            <a:rPr lang="en-US" dirty="0"/>
                            <a:t>08</a:t>
                          </a:r>
                          <a:endParaRPr dirty="0"/>
                        </a:p>
                      </a:txBody>
                      <a:tcPr>
                        <a:solidFill>
                          <a:schemeClr val="accent3">
                            <a:lumMod val="40000"/>
                            <a:lumOff val="60000"/>
                          </a:schemeClr>
                        </a:solidFill>
                      </a:tcPr>
                    </a:tc>
                    <a:tc>
                      <a:txBody>
                        <a:bodyPr/>
                        <a:lstStyle/>
                        <a:p>
                          <a:r>
                            <a:rPr dirty="0"/>
                            <a:t>0.0</a:t>
                          </a:r>
                          <a:r>
                            <a:rPr lang="en-US" dirty="0"/>
                            <a:t>3</a:t>
                          </a:r>
                          <a:r>
                            <a:rPr dirty="0"/>
                            <a:t>5</a:t>
                          </a:r>
                        </a:p>
                      </a:txBody>
                      <a:tcPr>
                        <a:solidFill>
                          <a:schemeClr val="accent3">
                            <a:lumMod val="40000"/>
                            <a:lumOff val="60000"/>
                          </a:schemeClr>
                        </a:solidFill>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36576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endParaRPr lang="en-US"/>
                        </a:p>
                      </a:txBody>
                      <a:tcPr>
                        <a:blipFill rotWithShape="0">
                          <a:blip r:embed="rId2"/>
                          <a:stretch>
                            <a:fillRect l="-680" t="-87838" r="-606803" b="-266216"/>
                          </a:stretch>
                        </a:blipFill>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5760">
                    <a:tc>
                      <a:txBody>
                        <a:bodyPr/>
                        <a:lstStyle/>
                        <a:p>
                          <a:endParaRPr lang="en-US"/>
                        </a:p>
                      </a:txBody>
                      <a:tcPr>
                        <a:blipFill rotWithShape="0">
                          <a:blip r:embed="rId2"/>
                          <a:stretch>
                            <a:fillRect l="-680" t="-227869" r="-606803" b="-222951"/>
                          </a:stretch>
                        </a:blip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5760">
                    <a:tc>
                      <a:txBody>
                        <a:bodyPr/>
                        <a:lstStyle/>
                        <a:p>
                          <a:endParaRPr lang="en-US"/>
                        </a:p>
                      </a:txBody>
                      <a:tcPr>
                        <a:blipFill rotWithShape="0">
                          <a:blip r:embed="rId2"/>
                          <a:stretch>
                            <a:fillRect l="-680" t="-333333" r="-606803" b="-126667"/>
                          </a:stretch>
                        </a:blip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5760">
                    <a:tc>
                      <a:txBody>
                        <a:bodyPr/>
                        <a:lstStyle/>
                        <a:p>
                          <a:endParaRPr lang="en-US"/>
                        </a:p>
                      </a:txBody>
                      <a:tcPr>
                        <a:blipFill rotWithShape="0">
                          <a:blip r:embed="rId2"/>
                          <a:stretch>
                            <a:fillRect l="-680" t="-433333" r="-606803" b="-26667"/>
                          </a:stretch>
                        </a:blip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Fallback>
      </mc:AlternateContent>
      <p:sp>
        <p:nvSpPr>
          <p:cNvPr id="10" name="Content Placeholder 2"/>
          <p:cNvSpPr>
            <a:spLocks noGrp="1"/>
          </p:cNvSpPr>
          <p:nvPr>
            <p:ph idx="1"/>
          </p:nvPr>
        </p:nvSpPr>
        <p:spPr>
          <a:xfrm>
            <a:off x="880084" y="1028399"/>
            <a:ext cx="4004344" cy="500917"/>
          </a:xfrm>
        </p:spPr>
        <p:txBody>
          <a:bodyPr/>
          <a:lstStyle/>
          <a:p>
            <a:r>
              <a:rPr lang="en-US" sz="2400" b="1" dirty="0"/>
              <a:t>Three individual models</a:t>
            </a:r>
          </a:p>
        </p:txBody>
      </p:sp>
      <p:sp>
        <p:nvSpPr>
          <p:cNvPr id="11" name="Content Placeholder 2"/>
          <p:cNvSpPr txBox="1">
            <a:spLocks/>
          </p:cNvSpPr>
          <p:nvPr/>
        </p:nvSpPr>
        <p:spPr>
          <a:xfrm>
            <a:off x="7037207" y="1028399"/>
            <a:ext cx="4004344" cy="50091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a:t>One model</a:t>
            </a:r>
          </a:p>
        </p:txBody>
      </p:sp>
      <p:sp>
        <p:nvSpPr>
          <p:cNvPr id="12" name="Content Placeholder 2"/>
          <p:cNvSpPr txBox="1">
            <a:spLocks/>
          </p:cNvSpPr>
          <p:nvPr/>
        </p:nvSpPr>
        <p:spPr>
          <a:xfrm>
            <a:off x="131641" y="1361040"/>
            <a:ext cx="707499"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TV</a:t>
            </a:r>
            <a:endParaRPr lang="en-US" sz="2400" b="1" dirty="0"/>
          </a:p>
        </p:txBody>
      </p:sp>
      <p:sp>
        <p:nvSpPr>
          <p:cNvPr id="13" name="Content Placeholder 2"/>
          <p:cNvSpPr txBox="1">
            <a:spLocks/>
          </p:cNvSpPr>
          <p:nvPr/>
        </p:nvSpPr>
        <p:spPr>
          <a:xfrm>
            <a:off x="117993" y="2978754"/>
            <a:ext cx="1246783"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RADIO</a:t>
            </a:r>
            <a:endParaRPr lang="en-US" sz="2400" b="1" dirty="0"/>
          </a:p>
        </p:txBody>
      </p:sp>
      <p:sp>
        <p:nvSpPr>
          <p:cNvPr id="14" name="Content Placeholder 2"/>
          <p:cNvSpPr txBox="1">
            <a:spLocks/>
          </p:cNvSpPr>
          <p:nvPr/>
        </p:nvSpPr>
        <p:spPr>
          <a:xfrm>
            <a:off x="67808" y="4469644"/>
            <a:ext cx="1092252"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NEWS</a:t>
            </a:r>
            <a:endParaRPr lang="en-US" sz="2400" b="1" dirty="0"/>
          </a:p>
        </p:txBody>
      </p:sp>
    </p:spTree>
    <p:extLst>
      <p:ext uri="{BB962C8B-B14F-4D97-AF65-F5344CB8AC3E}">
        <p14:creationId xmlns:p14="http://schemas.microsoft.com/office/powerpoint/2010/main" val="1056356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3" name="Content Placeholder 2"/>
          <p:cNvSpPr>
            <a:spLocks noGrp="1"/>
          </p:cNvSpPr>
          <p:nvPr>
            <p:ph idx="1"/>
          </p:nvPr>
        </p:nvSpPr>
        <p:spPr/>
        <p:txBody>
          <a:bodyPr/>
          <a:lstStyle/>
          <a:p>
            <a:r>
              <a:rPr lang="en-US" sz="2400" dirty="0"/>
              <a:t>Collinearity  refers to the case in which two or more predictors are correlated (related). </a:t>
            </a:r>
          </a:p>
          <a:p>
            <a:endParaRPr lang="en-US" sz="2400" dirty="0"/>
          </a:p>
          <a:p>
            <a:r>
              <a:rPr lang="en-US" sz="2400" dirty="0"/>
              <a:t>We will re-visit collinearity in the next lectures, but for now we want to examine how does collinearity affects our confidence on the coefficients and consequently on the importance of those coefficients. </a:t>
            </a:r>
          </a:p>
          <a:p>
            <a:endParaRPr lang="en-US" sz="2400" dirty="0"/>
          </a:p>
          <a:p>
            <a:r>
              <a:rPr lang="en-US" sz="2400" dirty="0"/>
              <a:t>Assuming uncorrelated noise then we can show: </a:t>
            </a:r>
          </a:p>
          <a:p>
            <a:endParaRPr lang="en-US" sz="2400" dirty="0"/>
          </a:p>
        </p:txBody>
      </p:sp>
      <p:sp>
        <p:nvSpPr>
          <p:cNvPr id="5" name="Slide Number Placeholder 4"/>
          <p:cNvSpPr>
            <a:spLocks noGrp="1"/>
          </p:cNvSpPr>
          <p:nvPr>
            <p:ph type="sldNum" sz="quarter" idx="12"/>
          </p:nvPr>
        </p:nvSpPr>
        <p:spPr/>
        <p:txBody>
          <a:bodyPr/>
          <a:lstStyle/>
          <a:p>
            <a:fld id="{81B7CCDB-6D39-0547-B7B3-C80E39D6513A}" type="slidenum">
              <a:rPr lang="en-US" smtClean="0"/>
              <a:t>11</a:t>
            </a:fld>
            <a:endParaRPr lang="en-US"/>
          </a:p>
        </p:txBody>
      </p:sp>
      <p:pic>
        <p:nvPicPr>
          <p:cNvPr id="6" name="Picture 5">
            <a:extLst>
              <a:ext uri="{FF2B5EF4-FFF2-40B4-BE49-F238E27FC236}">
                <a16:creationId xmlns:a16="http://schemas.microsoft.com/office/drawing/2014/main" id="{4E01339A-4E42-7B48-B64A-A9E10AC181A2}"/>
              </a:ext>
            </a:extLst>
          </p:cNvPr>
          <p:cNvPicPr>
            <a:picLocks noChangeAspect="1"/>
          </p:cNvPicPr>
          <p:nvPr/>
        </p:nvPicPr>
        <p:blipFill>
          <a:blip r:embed="rId3"/>
          <a:stretch>
            <a:fillRect/>
          </a:stretch>
        </p:blipFill>
        <p:spPr>
          <a:xfrm>
            <a:off x="4095848" y="4950265"/>
            <a:ext cx="4394200" cy="558800"/>
          </a:xfrm>
          <a:prstGeom prst="rect">
            <a:avLst/>
          </a:prstGeom>
        </p:spPr>
      </p:pic>
    </p:spTree>
    <p:extLst>
      <p:ext uri="{BB962C8B-B14F-4D97-AF65-F5344CB8AC3E}">
        <p14:creationId xmlns:p14="http://schemas.microsoft.com/office/powerpoint/2010/main" val="823555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
        <p:nvSpPr>
          <p:cNvPr id="2" name="Slide Number Placeholder 1"/>
          <p:cNvSpPr>
            <a:spLocks noGrp="1"/>
          </p:cNvSpPr>
          <p:nvPr>
            <p:ph type="sldNum" sz="quarter" idx="12"/>
          </p:nvPr>
        </p:nvSpPr>
        <p:spPr/>
        <p:txBody>
          <a:bodyPr/>
          <a:lstStyle/>
          <a:p>
            <a:fld id="{81B7CCDB-6D39-0547-B7B3-C80E39D6513A}" type="slidenum">
              <a:rPr lang="en-US" smtClean="0"/>
              <a:t>12</a:t>
            </a:fld>
            <a:endParaRPr lang="en-US"/>
          </a:p>
        </p:txBody>
      </p:sp>
    </p:spTree>
    <p:extLst>
      <p:ext uri="{BB962C8B-B14F-4D97-AF65-F5344CB8AC3E}">
        <p14:creationId xmlns:p14="http://schemas.microsoft.com/office/powerpoint/2010/main" val="1234123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m:r>
                      <a:rPr lang="en-US" sz="2400" b="0" i="1" smtClean="0">
                        <a:latin typeface="Cambria Math" charset="0"/>
                      </a:rPr>
                      <m:t>𝐹</m:t>
                    </m:r>
                    <m:r>
                      <a:rPr lang="en-US" sz="2400" b="0" i="1" smtClean="0">
                        <a:latin typeface="Cambria Math" charset="0"/>
                      </a:rPr>
                      <m:t>=1</m:t>
                    </m:r>
                  </m:oMath>
                </a14:m>
                <a:r>
                  <a:rPr lang="en-US" sz="2400" dirty="0"/>
                  <a:t> we consider this evidence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m:r>
                      <a:rPr lang="en-US" sz="2400" i="1">
                        <a:latin typeface="Cambria Math" charset="0"/>
                      </a:rPr>
                      <m:t>𝐹</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rotWithShape="0">
                <a:blip r:embed="rId3"/>
                <a:stretch>
                  <a:fillRect l="-945"/>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13</a:t>
            </a:fld>
            <a:endParaRPr lang="en-US"/>
          </a:p>
        </p:txBody>
      </p:sp>
      <p:pic>
        <p:nvPicPr>
          <p:cNvPr id="3" name="Picture 2">
            <a:extLst>
              <a:ext uri="{FF2B5EF4-FFF2-40B4-BE49-F238E27FC236}">
                <a16:creationId xmlns:a16="http://schemas.microsoft.com/office/drawing/2014/main" id="{4A73EBA9-6DFE-EB4E-9899-044B4DB00367}"/>
              </a:ext>
            </a:extLst>
          </p:cNvPr>
          <p:cNvPicPr>
            <a:picLocks noChangeAspect="1"/>
          </p:cNvPicPr>
          <p:nvPr/>
        </p:nvPicPr>
        <p:blipFill>
          <a:blip r:embed="rId4"/>
          <a:stretch>
            <a:fillRect/>
          </a:stretch>
        </p:blipFill>
        <p:spPr>
          <a:xfrm>
            <a:off x="1273126" y="2267756"/>
            <a:ext cx="9645748" cy="861882"/>
          </a:xfrm>
          <a:prstGeom prst="rect">
            <a:avLst/>
          </a:prstGeom>
        </p:spPr>
      </p:pic>
    </p:spTree>
    <p:extLst>
      <p:ext uri="{BB962C8B-B14F-4D97-AF65-F5344CB8AC3E}">
        <p14:creationId xmlns:p14="http://schemas.microsoft.com/office/powerpoint/2010/main" val="1520736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graphicFrame>
        <p:nvGraphicFramePr>
          <p:cNvPr id="4" name="Table 3"/>
          <p:cNvGraphicFramePr>
            <a:graphicFrameLocks noGrp="1"/>
          </p:cNvGraphicFramePr>
          <p:nvPr>
            <p:extLst/>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a16="http://schemas.microsoft.com/office/drawing/2014/main" val="20000"/>
                    </a:ext>
                  </a:extLst>
                </a:gridCol>
                <a:gridCol w="713105">
                  <a:extLst>
                    <a:ext uri="{9D8B030D-6E8A-4147-A177-3AD203B41FA5}">
                      <a16:colId xmlns:a16="http://schemas.microsoft.com/office/drawing/2014/main" val="20001"/>
                    </a:ext>
                  </a:extLst>
                </a:gridCol>
                <a:gridCol w="841693">
                  <a:extLst>
                    <a:ext uri="{9D8B030D-6E8A-4147-A177-3AD203B41FA5}">
                      <a16:colId xmlns:a16="http://schemas.microsoft.com/office/drawing/2014/main" val="20002"/>
                    </a:ext>
                  </a:extLst>
                </a:gridCol>
                <a:gridCol w="773430">
                  <a:extLst>
                    <a:ext uri="{9D8B030D-6E8A-4147-A177-3AD203B41FA5}">
                      <a16:colId xmlns:a16="http://schemas.microsoft.com/office/drawing/2014/main" val="20003"/>
                    </a:ext>
                  </a:extLst>
                </a:gridCol>
                <a:gridCol w="567055">
                  <a:extLst>
                    <a:ext uri="{9D8B030D-6E8A-4147-A177-3AD203B41FA5}">
                      <a16:colId xmlns:a16="http://schemas.microsoft.com/office/drawing/2014/main" val="20004"/>
                    </a:ext>
                  </a:extLst>
                </a:gridCol>
                <a:gridCol w="1178243">
                  <a:extLst>
                    <a:ext uri="{9D8B030D-6E8A-4147-A177-3AD203B41FA5}">
                      <a16:colId xmlns:a16="http://schemas.microsoft.com/office/drawing/2014/main" val="20005"/>
                    </a:ext>
                  </a:extLst>
                </a:gridCol>
                <a:gridCol w="908368">
                  <a:extLst>
                    <a:ext uri="{9D8B030D-6E8A-4147-A177-3AD203B41FA5}">
                      <a16:colId xmlns:a16="http://schemas.microsoft.com/office/drawing/2014/main" val="20006"/>
                    </a:ext>
                  </a:extLst>
                </a:gridCol>
                <a:gridCol w="1013143">
                  <a:extLst>
                    <a:ext uri="{9D8B030D-6E8A-4147-A177-3AD203B41FA5}">
                      <a16:colId xmlns:a16="http://schemas.microsoft.com/office/drawing/2014/main" val="20007"/>
                    </a:ext>
                  </a:extLst>
                </a:gridCol>
                <a:gridCol w="998855">
                  <a:extLst>
                    <a:ext uri="{9D8B030D-6E8A-4147-A177-3AD203B41FA5}">
                      <a16:colId xmlns:a16="http://schemas.microsoft.com/office/drawing/2014/main" val="20008"/>
                    </a:ext>
                  </a:extLst>
                </a:gridCol>
                <a:gridCol w="1214755">
                  <a:extLst>
                    <a:ext uri="{9D8B030D-6E8A-4147-A177-3AD203B41FA5}">
                      <a16:colId xmlns:a16="http://schemas.microsoft.com/office/drawing/2014/main" val="20009"/>
                    </a:ext>
                  </a:extLst>
                </a:gridCol>
                <a:gridCol w="1038468">
                  <a:extLst>
                    <a:ext uri="{9D8B030D-6E8A-4147-A177-3AD203B41FA5}">
                      <a16:colId xmlns:a16="http://schemas.microsoft.com/office/drawing/2014/main"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a16="http://schemas.microsoft.com/office/drawing/2014/main"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a16="http://schemas.microsoft.com/office/drawing/2014/main"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a16="http://schemas.microsoft.com/office/drawing/2014/main"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a16="http://schemas.microsoft.com/office/drawing/2014/main"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a16="http://schemas.microsoft.com/office/drawing/2014/main"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81B7CCDB-6D39-0547-B7B3-C80E39D6513A}" type="slidenum">
              <a:rPr lang="en-US" smtClean="0"/>
              <a:t>14</a:t>
            </a:fld>
            <a:endParaRPr lang="en-US"/>
          </a:p>
        </p:txBody>
      </p:sp>
    </p:spTree>
    <p:extLst>
      <p:ext uri="{BB962C8B-B14F-4D97-AF65-F5344CB8AC3E}">
        <p14:creationId xmlns:p14="http://schemas.microsoft.com/office/powerpoint/2010/main" val="1812043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pPr>
              <a:spcAft>
                <a:spcPts val="1800"/>
              </a:spcAft>
            </a:pPr>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pPr>
              <a:spcAft>
                <a:spcPts val="1800"/>
              </a:spcAft>
            </a:pPr>
            <a:r>
              <a:rPr lang="en-US" sz="2400" dirty="0">
                <a:latin typeface="Karla" charset="0"/>
                <a:ea typeface="Karla" charset="0"/>
                <a:cs typeface="Karla" charset="0"/>
              </a:rPr>
              <a:t>For example for the gender, we create a new variable:</a:t>
            </a:r>
          </a:p>
          <a:p>
            <a:pPr>
              <a:spcAft>
                <a:spcPts val="1800"/>
              </a:spcAft>
            </a:pPr>
            <a:endParaRPr lang="en-US" sz="2400" dirty="0">
              <a:latin typeface="Karla" charset="0"/>
              <a:ea typeface="Karla" charset="0"/>
              <a:cs typeface="Karla" charset="0"/>
            </a:endParaRPr>
          </a:p>
          <a:p>
            <a:pPr>
              <a:spcAft>
                <a:spcPts val="1800"/>
              </a:spcAft>
            </a:pPr>
            <a:endParaRPr lang="en-US" sz="2400" dirty="0">
              <a:latin typeface="Karla" charset="0"/>
              <a:ea typeface="Karla" charset="0"/>
              <a:cs typeface="Karla" charset="0"/>
            </a:endParaRPr>
          </a:p>
          <a:p>
            <a:pPr>
              <a:spcBef>
                <a:spcPts val="624"/>
              </a:spcBef>
              <a:spcAft>
                <a:spcPts val="1800"/>
              </a:spcAft>
            </a:pPr>
            <a:r>
              <a:rPr lang="en-US" sz="2400" dirty="0">
                <a:latin typeface="Karla" charset="0"/>
                <a:ea typeface="Karla" charset="0"/>
                <a:cs typeface="Karla" charset="0"/>
              </a:rPr>
              <a:t>We then use this variable as a predictor in the regression equation. </a:t>
            </a:r>
          </a:p>
          <a:p>
            <a:pPr>
              <a:spcAft>
                <a:spcPts val="1800"/>
              </a:spcAft>
            </a:pPr>
            <a:endParaRPr lang="en-US" sz="2400" dirty="0">
              <a:latin typeface="Karla" charset="0"/>
              <a:ea typeface="Karla" charset="0"/>
              <a:cs typeface="Karla" charset="0"/>
            </a:endParaRPr>
          </a:p>
        </p:txBody>
      </p:sp>
      <p:pic>
        <p:nvPicPr>
          <p:cNvPr id="5" name="Picture 4"/>
          <p:cNvPicPr>
            <a:picLocks noChangeAspect="1"/>
          </p:cNvPicPr>
          <p:nvPr/>
        </p:nvPicPr>
        <p:blipFill>
          <a:blip r:embed="rId3"/>
          <a:stretch>
            <a:fillRect/>
          </a:stretch>
        </p:blipFill>
        <p:spPr>
          <a:xfrm>
            <a:off x="2837898" y="3018032"/>
            <a:ext cx="5283200" cy="883920"/>
          </a:xfrm>
          <a:prstGeom prst="rect">
            <a:avLst/>
          </a:prstGeom>
        </p:spPr>
      </p:pic>
      <p:pic>
        <p:nvPicPr>
          <p:cNvPr id="6" name="Picture 5"/>
          <p:cNvPicPr>
            <a:picLocks noChangeAspect="1"/>
          </p:cNvPicPr>
          <p:nvPr/>
        </p:nvPicPr>
        <p:blipFill>
          <a:blip r:embed="rId4"/>
          <a:stretch>
            <a:fillRect/>
          </a:stretch>
        </p:blipFill>
        <p:spPr>
          <a:xfrm>
            <a:off x="1336040" y="5129175"/>
            <a:ext cx="9672320" cy="8839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15</a:t>
            </a:fld>
            <a:endParaRPr lang="en-US"/>
          </a:p>
        </p:txBody>
      </p:sp>
    </p:spTree>
    <p:extLst>
      <p:ext uri="{BB962C8B-B14F-4D97-AF65-F5344CB8AC3E}">
        <p14:creationId xmlns:p14="http://schemas.microsoft.com/office/powerpoint/2010/main" val="155664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a:solidFill>
                      <a:schemeClr val="accent2"/>
                    </a:solidFill>
                    <a:latin typeface="Karla" charset="0"/>
                    <a:ea typeface="Karla" charset="0"/>
                    <a:cs typeface="Karla" charset="0"/>
                  </a:rPr>
                  <a:t>Exercise: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167756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grpSp>
        <p:nvGrpSpPr>
          <p:cNvPr id="5" name="Group 4"/>
          <p:cNvGrpSpPr/>
          <p:nvPr/>
        </p:nvGrpSpPr>
        <p:grpSpPr>
          <a:xfrm>
            <a:off x="2225040" y="3898065"/>
            <a:ext cx="6705600" cy="2148405"/>
            <a:chOff x="2225040" y="3898065"/>
            <a:chExt cx="6705600" cy="2148405"/>
          </a:xfrm>
        </p:grpSpPr>
        <p:pic>
          <p:nvPicPr>
            <p:cNvPr id="6" name="Picture 5"/>
            <p:cNvPicPr>
              <a:picLocks noChangeAspect="1"/>
            </p:cNvPicPr>
            <p:nvPr/>
          </p:nvPicPr>
          <p:blipFill>
            <a:blip r:embed="rId3"/>
            <a:stretch>
              <a:fillRect/>
            </a:stretch>
          </p:blipFill>
          <p:spPr>
            <a:xfrm>
              <a:off x="2225040" y="5162550"/>
              <a:ext cx="6705600" cy="883920"/>
            </a:xfrm>
            <a:prstGeom prst="rect">
              <a:avLst/>
            </a:prstGeom>
          </p:spPr>
        </p:pic>
        <p:pic>
          <p:nvPicPr>
            <p:cNvPr id="7" name="Picture 6"/>
            <p:cNvPicPr>
              <a:picLocks noChangeAspect="1"/>
            </p:cNvPicPr>
            <p:nvPr/>
          </p:nvPicPr>
          <p:blipFill>
            <a:blip r:embed="rId4"/>
            <a:stretch>
              <a:fillRect/>
            </a:stretch>
          </p:blipFill>
          <p:spPr>
            <a:xfrm>
              <a:off x="2225040" y="3898065"/>
              <a:ext cx="5974080" cy="883920"/>
            </a:xfrm>
            <a:prstGeom prst="rect">
              <a:avLst/>
            </a:prstGeom>
          </p:spPr>
        </p:pic>
      </p:grpSp>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Tree>
    <p:extLst>
      <p:ext uri="{BB962C8B-B14F-4D97-AF65-F5344CB8AC3E}">
        <p14:creationId xmlns:p14="http://schemas.microsoft.com/office/powerpoint/2010/main" val="54188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dirty="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dirty="0">
                    <a:latin typeface="Karla" charset="0"/>
                    <a:ea typeface="Karla" charset="0"/>
                    <a:cs typeface="Karla" charset="0"/>
                  </a:rPr>
                  <a:t>Question: What is the interpretation of </a:t>
                </a:r>
                <a14:m>
                  <m:oMath xmlns:m="http://schemas.openxmlformats.org/officeDocument/2006/math">
                    <m:sSub>
                      <m:sSubPr>
                        <m:ctrlPr>
                          <a:rPr lang="en-US" b="0" i="1" smtClean="0">
                            <a:latin typeface="Cambria Math" panose="02040503050406030204" pitchFamily="18" charset="0"/>
                            <a:ea typeface="Karla" charset="0"/>
                            <a:cs typeface="Karla" charset="0"/>
                          </a:rPr>
                        </m:ctrlPr>
                      </m:sSubPr>
                      <m:e>
                        <m:r>
                          <a:rPr lang="en-US" b="0" i="1" smtClean="0">
                            <a:latin typeface="Cambria Math" charset="0"/>
                            <a:ea typeface="Karla" charset="0"/>
                            <a:cs typeface="Karla" charset="0"/>
                          </a:rPr>
                          <m:t>𝛽</m:t>
                        </m:r>
                      </m:e>
                      <m:sub>
                        <m:r>
                          <a:rPr lang="en-US" b="0" i="1" smtClean="0">
                            <a:latin typeface="Cambria Math" charset="0"/>
                            <a:ea typeface="Karla" charset="0"/>
                            <a:cs typeface="Karla" charset="0"/>
                          </a:rPr>
                          <m:t>0</m:t>
                        </m:r>
                      </m:sub>
                    </m:sSub>
                    <m:r>
                      <a:rPr lang="en-US" b="0" i="1" smtClean="0">
                        <a:latin typeface="Cambria Math"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charset="0"/>
                            <a:ea typeface="Karla" charset="0"/>
                            <a:cs typeface="Karla" charset="0"/>
                          </a:rPr>
                          <m:t>𝛽</m:t>
                        </m:r>
                      </m:e>
                      <m:sub>
                        <m:r>
                          <a:rPr lang="en-US" b="0" i="1" smtClean="0">
                            <a:latin typeface="Cambria Math" charset="0"/>
                            <a:ea typeface="Karla" charset="0"/>
                            <a:cs typeface="Karla" charset="0"/>
                          </a:rPr>
                          <m:t>1</m:t>
                        </m:r>
                      </m:sub>
                    </m:sSub>
                    <m:r>
                      <a:rPr lang="en-US" b="0" i="1" smtClean="0">
                        <a:latin typeface="Cambria Math"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charset="0"/>
                            <a:ea typeface="Karla" charset="0"/>
                            <a:cs typeface="Karla" charset="0"/>
                          </a:rPr>
                          <m:t>𝛽</m:t>
                        </m:r>
                      </m:e>
                      <m:sub>
                        <m:r>
                          <a:rPr lang="en-US" b="0" i="1" smtClean="0">
                            <a:latin typeface="Cambria Math" charset="0"/>
                            <a:ea typeface="Karla" charset="0"/>
                            <a:cs typeface="Karla" charset="0"/>
                          </a:rPr>
                          <m:t>2</m:t>
                        </m:r>
                      </m:sub>
                    </m:sSub>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3"/>
                <a:stretch>
                  <a:fillRect l="-1240" t="-2882" b="-73775"/>
                </a:stretch>
              </a:blipFill>
            </p:spPr>
            <p:txBody>
              <a:bodyPr/>
              <a:lstStyle/>
              <a:p>
                <a:r>
                  <a:rPr lang="en-US">
                    <a:noFill/>
                  </a:rPr>
                  <a:t> </a:t>
                </a:r>
              </a:p>
            </p:txBody>
          </p:sp>
        </mc:Fallback>
      </mc:AlternateContent>
      <p:pic>
        <p:nvPicPr>
          <p:cNvPr id="6" name="Picture 5"/>
          <p:cNvPicPr>
            <a:picLocks noChangeAspect="1"/>
          </p:cNvPicPr>
          <p:nvPr/>
        </p:nvPicPr>
        <p:blipFill>
          <a:blip r:embed="rId4"/>
          <a:stretch>
            <a:fillRect/>
          </a:stretch>
        </p:blipFill>
        <p:spPr>
          <a:xfrm>
            <a:off x="1028258" y="2425700"/>
            <a:ext cx="10632440" cy="11557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Tree>
    <p:extLst>
      <p:ext uri="{BB962C8B-B14F-4D97-AF65-F5344CB8AC3E}">
        <p14:creationId xmlns:p14="http://schemas.microsoft.com/office/powerpoint/2010/main" val="2129775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idx="1"/>
          </p:nvPr>
        </p:nvSpPr>
        <p:spPr>
          <a:xfrm>
            <a:off x="833415" y="1177758"/>
            <a:ext cx="10327008" cy="4030346"/>
          </a:xfrm>
        </p:spPr>
        <p:txBody>
          <a:bodyPr/>
          <a:lstStyle/>
          <a:p>
            <a:pPr>
              <a:spcBef>
                <a:spcPts val="1272"/>
              </a:spcBef>
            </a:pPr>
            <a:r>
              <a:rPr lang="en-US" b="1" dirty="0"/>
              <a:t>Section</a:t>
            </a:r>
            <a:r>
              <a:rPr lang="en-US" dirty="0"/>
              <a:t>: Friday 1:30-2:45pm : @ MD 123 (only this Friday)</a:t>
            </a:r>
          </a:p>
          <a:p>
            <a:pPr>
              <a:spcBef>
                <a:spcPts val="1272"/>
              </a:spcBef>
            </a:pPr>
            <a:r>
              <a:rPr lang="en-US" b="1" dirty="0"/>
              <a:t>A-section:</a:t>
            </a:r>
            <a:r>
              <a:rPr lang="en-US" dirty="0"/>
              <a:t> Today: 5:00-6:30pm @60 Oxford str. Room 330 </a:t>
            </a:r>
          </a:p>
          <a:p>
            <a:pPr>
              <a:spcBef>
                <a:spcPts val="1272"/>
              </a:spcBef>
            </a:pPr>
            <a:r>
              <a:rPr lang="en-US" b="1" dirty="0"/>
              <a:t>Mixer</a:t>
            </a:r>
            <a:r>
              <a:rPr lang="en-US" dirty="0"/>
              <a:t>: Today 7:30pm @IACS lobby </a:t>
            </a:r>
          </a:p>
          <a:p>
            <a:pPr>
              <a:spcBef>
                <a:spcPts val="1272"/>
              </a:spcBef>
            </a:pPr>
            <a:r>
              <a:rPr lang="en-US" b="1" dirty="0"/>
              <a:t>Regrade requests</a:t>
            </a:r>
            <a:r>
              <a:rPr lang="en-US" dirty="0"/>
              <a:t>:</a:t>
            </a:r>
          </a:p>
          <a:p>
            <a:pPr>
              <a:spcBef>
                <a:spcPts val="1272"/>
              </a:spcBef>
            </a:pPr>
            <a:r>
              <a:rPr lang="en-US" dirty="0"/>
              <a:t>	</a:t>
            </a:r>
            <a:r>
              <a:rPr lang="en-US" sz="2400" dirty="0"/>
              <a:t>HW1 grades are released. For regrade requests email the helpline with subject line </a:t>
            </a:r>
            <a:r>
              <a:rPr lang="en-US" sz="2400" b="1" dirty="0"/>
              <a:t>Regrade HW1: Grader=</a:t>
            </a:r>
            <a:r>
              <a:rPr lang="en-US" sz="2400" b="1" dirty="0" err="1"/>
              <a:t>johnsmith</a:t>
            </a:r>
            <a:r>
              <a:rPr lang="en-US" sz="2400" b="1" dirty="0"/>
              <a:t>  </a:t>
            </a:r>
            <a:r>
              <a:rPr lang="en-US" sz="2400" dirty="0"/>
              <a:t>within </a:t>
            </a:r>
            <a:r>
              <a:rPr lang="en-US" sz="2400" b="1" dirty="0"/>
              <a:t>48 hours </a:t>
            </a:r>
            <a:r>
              <a:rPr lang="en-US" sz="2400" dirty="0"/>
              <a:t>of the grade release.</a:t>
            </a:r>
            <a:endParaRPr lang="en-US" dirty="0"/>
          </a:p>
          <a:p>
            <a:pPr>
              <a:spcBef>
                <a:spcPts val="1272"/>
              </a:spcBef>
            </a:pP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40476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804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Tree>
    <p:extLst>
      <p:ext uri="{BB962C8B-B14F-4D97-AF65-F5344CB8AC3E}">
        <p14:creationId xmlns:p14="http://schemas.microsoft.com/office/powerpoint/2010/main" val="3310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endParaRPr lang="en-US" b="1" dirty="0"/>
          </a:p>
          <a:p>
            <a:r>
              <a:rPr lang="en-US" b="1" dirty="0"/>
              <a:t>To  </a:t>
            </a:r>
          </a:p>
        </p:txBody>
      </p:sp>
      <p:pic>
        <p:nvPicPr>
          <p:cNvPr id="4" name="Picture 3"/>
          <p:cNvPicPr>
            <a:picLocks noChangeAspect="1"/>
          </p:cNvPicPr>
          <p:nvPr/>
        </p:nvPicPr>
        <p:blipFill>
          <a:blip r:embed="rId3"/>
          <a:stretch>
            <a:fillRect/>
          </a:stretch>
        </p:blipFill>
        <p:spPr>
          <a:xfrm>
            <a:off x="2162789" y="3750112"/>
            <a:ext cx="6024880" cy="335280"/>
          </a:xfrm>
          <a:prstGeom prst="rect">
            <a:avLst/>
          </a:prstGeom>
        </p:spPr>
      </p:pic>
      <p:pic>
        <p:nvPicPr>
          <p:cNvPr id="6" name="Picture 5"/>
          <p:cNvPicPr>
            <a:picLocks noChangeAspect="1"/>
          </p:cNvPicPr>
          <p:nvPr/>
        </p:nvPicPr>
        <p:blipFill>
          <a:blip r:embed="rId4"/>
          <a:stretch>
            <a:fillRect/>
          </a:stretch>
        </p:blipFill>
        <p:spPr>
          <a:xfrm>
            <a:off x="2517119" y="1974249"/>
            <a:ext cx="4287520" cy="335280"/>
          </a:xfrm>
          <a:prstGeom prst="rect">
            <a:avLst/>
          </a:prstGeom>
        </p:spPr>
      </p:pic>
      <p:sp>
        <p:nvSpPr>
          <p:cNvPr id="7" name="Rectangle 6"/>
          <p:cNvSpPr/>
          <p:nvPr/>
        </p:nvSpPr>
        <p:spPr>
          <a:xfrm>
            <a:off x="6263640" y="3589020"/>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81B7CCDB-6D39-0547-B7B3-C80E39D6513A}" type="slidenum">
              <a:rPr lang="en-US" smtClean="0"/>
              <a:t>20</a:t>
            </a:fld>
            <a:endParaRPr lang="en-US"/>
          </a:p>
        </p:txBody>
      </p:sp>
    </p:spTree>
    <p:extLst>
      <p:ext uri="{BB962C8B-B14F-4D97-AF65-F5344CB8AC3E}">
        <p14:creationId xmlns:p14="http://schemas.microsoft.com/office/powerpoint/2010/main" val="210630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75" y="422910"/>
            <a:ext cx="11211399" cy="4982845"/>
          </a:xfrm>
          <a:prstGeom prst="rect">
            <a:avLst/>
          </a:prstGeom>
          <a:ln>
            <a:noFill/>
          </a:ln>
        </p:spPr>
      </p:pic>
      <p:sp>
        <p:nvSpPr>
          <p:cNvPr id="2" name="Content Placeholder 1"/>
          <p:cNvSpPr>
            <a:spLocks noGrp="1"/>
          </p:cNvSpPr>
          <p:nvPr>
            <p:ph idx="1"/>
          </p:nvPr>
        </p:nvSpPr>
        <p:spPr>
          <a:xfrm>
            <a:off x="804371" y="4937760"/>
            <a:ext cx="10327008" cy="1599950"/>
          </a:xfrm>
        </p:spPr>
        <p:txBody>
          <a:bodyPr/>
          <a:lstStyle/>
          <a:p>
            <a:r>
              <a:rPr lang="en-US" b="1" dirty="0"/>
              <a:t>Question</a:t>
            </a:r>
            <a:r>
              <a:rPr lang="en-US" dirty="0"/>
              <a:t>: Explain the plots above? </a:t>
            </a:r>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p:spTree>
    <p:extLst>
      <p:ext uri="{BB962C8B-B14F-4D97-AF65-F5344CB8AC3E}">
        <p14:creationId xmlns:p14="http://schemas.microsoft.com/office/powerpoint/2010/main" val="1010536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Yes: Computational Cost</a:t>
            </a:r>
          </a:p>
          <a:p>
            <a:r>
              <a:rPr lang="en-US" dirty="0"/>
              <a:t>	Yes: Overfitting </a:t>
            </a:r>
          </a:p>
          <a:p>
            <a:endParaRPr lang="en-US" dirty="0"/>
          </a:p>
          <a:p>
            <a:r>
              <a:rPr lang="en-US" dirty="0"/>
              <a:t>Wait there is more </a:t>
            </a:r>
            <a:r>
              <a:rPr lang="mr-IN" dirty="0"/>
              <a:t>…</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17829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23</a:t>
            </a:fld>
            <a:endParaRPr lang="en-US"/>
          </a:p>
        </p:txBody>
      </p:sp>
    </p:spTree>
    <p:extLst>
      <p:ext uri="{BB962C8B-B14F-4D97-AF65-F5344CB8AC3E}">
        <p14:creationId xmlns:p14="http://schemas.microsoft.com/office/powerpoint/2010/main" val="1589951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write:</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24</a:t>
            </a:fld>
            <a:endParaRPr lang="en-US"/>
          </a:p>
        </p:txBody>
      </p:sp>
    </p:spTree>
    <p:extLst>
      <p:ext uri="{BB962C8B-B14F-4D97-AF65-F5344CB8AC3E}">
        <p14:creationId xmlns:p14="http://schemas.microsoft.com/office/powerpoint/2010/main" val="118385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932496" y="4289657"/>
            <a:ext cx="10327008" cy="2111143"/>
          </a:xfrm>
        </p:spPr>
        <p:txBody>
          <a:bodyPr/>
          <a:lstStyle/>
          <a:p>
            <a:r>
              <a:rPr lang="en-US" dirty="0"/>
              <a:t>Again, minimizing the MSE using vector calculus yields,</a:t>
            </a:r>
          </a:p>
          <a:p>
            <a:endParaRPr lang="en-US" dirty="0"/>
          </a:p>
          <a:p>
            <a:endParaRPr lang="en-US" dirty="0"/>
          </a:p>
        </p:txBody>
      </p:sp>
      <p:pic>
        <p:nvPicPr>
          <p:cNvPr id="7" name="Picture 6"/>
          <p:cNvPicPr>
            <a:picLocks noChangeAspect="1"/>
          </p:cNvPicPr>
          <p:nvPr/>
        </p:nvPicPr>
        <p:blipFill>
          <a:blip r:embed="rId2"/>
          <a:stretch>
            <a:fillRect/>
          </a:stretch>
        </p:blipFill>
        <p:spPr>
          <a:xfrm>
            <a:off x="3362032" y="5086913"/>
            <a:ext cx="6350000" cy="7823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a:p>
        </p:txBody>
      </p:sp>
      <p:pic>
        <p:nvPicPr>
          <p:cNvPr id="6" name="Picture 5"/>
          <p:cNvPicPr>
            <a:picLocks noChangeAspect="1"/>
          </p:cNvPicPr>
          <p:nvPr/>
        </p:nvPicPr>
        <p:blipFill>
          <a:blip r:embed="rId3"/>
          <a:stretch>
            <a:fillRect/>
          </a:stretch>
        </p:blipFill>
        <p:spPr>
          <a:xfrm>
            <a:off x="1010604" y="1367186"/>
            <a:ext cx="10248900" cy="1866900"/>
          </a:xfrm>
          <a:prstGeom prst="rect">
            <a:avLst/>
          </a:prstGeom>
        </p:spPr>
      </p:pic>
      <p:sp>
        <p:nvSpPr>
          <p:cNvPr id="5" name="Rectangle 4"/>
          <p:cNvSpPr/>
          <p:nvPr/>
        </p:nvSpPr>
        <p:spPr>
          <a:xfrm>
            <a:off x="3657600" y="983807"/>
            <a:ext cx="5007429" cy="2771028"/>
          </a:xfrm>
          <a:prstGeom prst="rect">
            <a:avLst/>
          </a:prstGeom>
          <a:solidFill>
            <a:srgbClr val="F9F9F9">
              <a:alpha val="1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Callout 7"/>
          <p:cNvSpPr/>
          <p:nvPr/>
        </p:nvSpPr>
        <p:spPr>
          <a:xfrm>
            <a:off x="6415314" y="0"/>
            <a:ext cx="2249715" cy="856343"/>
          </a:xfrm>
          <a:prstGeom prst="wedgeEllipseCallout">
            <a:avLst>
              <a:gd name="adj1" fmla="val -25349"/>
              <a:gd name="adj2" fmla="val 111653"/>
            </a:avLst>
          </a:prstGeom>
          <a:solidFill>
            <a:srgbClr val="F9F9F9"/>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Design Matrix</a:t>
            </a:r>
          </a:p>
        </p:txBody>
      </p:sp>
    </p:spTree>
    <p:extLst>
      <p:ext uri="{BB962C8B-B14F-4D97-AF65-F5344CB8AC3E}">
        <p14:creationId xmlns:p14="http://schemas.microsoft.com/office/powerpoint/2010/main" val="662357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3" y="1022095"/>
                <a:ext cx="11009293" cy="2111143"/>
              </a:xfrm>
            </p:spPr>
            <p:txBody>
              <a:bodyPr/>
              <a:lstStyle/>
              <a:p>
                <a:r>
                  <a:rPr lang="en-US" sz="2400" dirty="0"/>
                  <a:t>We can generalize polynomial models:</a:t>
                </a:r>
              </a:p>
              <a:p>
                <a:pPr marL="457200" indent="-457200">
                  <a:buFont typeface="+mj-lt"/>
                  <a:buAutoNum type="arabicPeriod"/>
                </a:pPr>
                <a:r>
                  <a:rPr lang="en-US" sz="2400" dirty="0"/>
                  <a:t>consider polynomial models with multiple predictors </a:t>
                </a:r>
                <a14:m>
                  <m:oMath xmlns:m="http://schemas.openxmlformats.org/officeDocument/2006/math">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 …, </m:t>
                        </m:r>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𝑗</m:t>
                            </m:r>
                          </m:sub>
                        </m:sSub>
                      </m:e>
                    </m:d>
                    <m:r>
                      <a:rPr lang="en-US" sz="2400" b="0" i="1" smtClean="0">
                        <a:latin typeface="Cambria Math" charset="0"/>
                      </a:rPr>
                      <m:t>:</m:t>
                    </m:r>
                  </m:oMath>
                </a14:m>
                <a:endParaRPr lang="en-US" sz="2400" b="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consider polynomial models with multiple predictors </a:t>
                </a:r>
                <a14:m>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r>
                          <a:rPr lang="en-US" sz="2400" b="0" i="1" smtClean="0">
                            <a:latin typeface="Cambria Math" charset="0"/>
                          </a:rPr>
                          <m:t> </m:t>
                        </m:r>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2</m:t>
                            </m:r>
                          </m:sub>
                        </m:sSub>
                      </m:e>
                    </m:d>
                  </m:oMath>
                </a14:m>
                <a:r>
                  <a:rPr lang="en-US" sz="2400" dirty="0"/>
                  <a:t>  and cross terms:</a:t>
                </a:r>
              </a:p>
              <a:p>
                <a:endParaRPr lang="en-US" sz="2400" b="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3" y="1022095"/>
                <a:ext cx="11009293" cy="2111143"/>
              </a:xfrm>
              <a:blipFill rotWithShape="0">
                <a:blip r:embed="rId2"/>
                <a:stretch>
                  <a:fillRect l="-886" t="-2312" b="-945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a:p>
        </p:txBody>
      </p:sp>
      <p:pic>
        <p:nvPicPr>
          <p:cNvPr id="8" name="Picture 7"/>
          <p:cNvPicPr>
            <a:picLocks noChangeAspect="1"/>
          </p:cNvPicPr>
          <p:nvPr/>
        </p:nvPicPr>
        <p:blipFill>
          <a:blip r:embed="rId3"/>
          <a:stretch>
            <a:fillRect/>
          </a:stretch>
        </p:blipFill>
        <p:spPr>
          <a:xfrm>
            <a:off x="3226560" y="4638221"/>
            <a:ext cx="6223000" cy="1587500"/>
          </a:xfrm>
          <a:prstGeom prst="rect">
            <a:avLst/>
          </a:prstGeom>
        </p:spPr>
      </p:pic>
      <p:pic>
        <p:nvPicPr>
          <p:cNvPr id="9" name="Picture 8"/>
          <p:cNvPicPr>
            <a:picLocks noChangeAspect="1"/>
          </p:cNvPicPr>
          <p:nvPr/>
        </p:nvPicPr>
        <p:blipFill>
          <a:blip r:embed="rId4"/>
          <a:stretch>
            <a:fillRect/>
          </a:stretch>
        </p:blipFill>
        <p:spPr>
          <a:xfrm>
            <a:off x="3422650" y="1915948"/>
            <a:ext cx="5499100" cy="2146300"/>
          </a:xfrm>
          <a:prstGeom prst="rect">
            <a:avLst/>
          </a:prstGeom>
        </p:spPr>
      </p:pic>
    </p:spTree>
    <p:extLst>
      <p:ext uri="{BB962C8B-B14F-4D97-AF65-F5344CB8AC3E}">
        <p14:creationId xmlns:p14="http://schemas.microsoft.com/office/powerpoint/2010/main" val="57207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1009293" cy="2111143"/>
              </a:xfrm>
            </p:spPr>
            <p:txBody>
              <a:bodyPr/>
              <a:lstStyle/>
              <a:p>
                <a:endParaRPr lang="en-US" sz="2400" b="0" dirty="0"/>
              </a:p>
              <a:p>
                <a:r>
                  <a:rPr lang="en-US" sz="2400" dirty="0"/>
                  <a:t>In each case, we consider each term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charset="0"/>
                          </a:rPr>
                          <m:t>𝑥</m:t>
                        </m:r>
                      </m:e>
                      <m:sub>
                        <m:r>
                          <a:rPr lang="en-US" sz="2400" b="0" i="1" smtClean="0">
                            <a:latin typeface="Cambria Math" charset="0"/>
                          </a:rPr>
                          <m:t>𝑗</m:t>
                        </m:r>
                      </m:sub>
                      <m:sup>
                        <m:r>
                          <a:rPr lang="en-US" sz="2400" b="0" i="1" smtClean="0">
                            <a:latin typeface="Cambria Math" charset="0"/>
                          </a:rPr>
                          <m:t>𝑚</m:t>
                        </m:r>
                      </m:sup>
                    </m:sSubSup>
                    <m:r>
                      <a:rPr lang="en-US" sz="2400" i="1">
                        <a:latin typeface="Cambria Math" charset="0"/>
                      </a:rPr>
                      <m:t>, </m:t>
                    </m:r>
                    <m:r>
                      <a:rPr lang="en-US" sz="2400" b="0" i="0" smtClean="0">
                        <a:latin typeface="Cambria Math" charset="0"/>
                      </a:rPr>
                      <m:t> </m:t>
                    </m:r>
                  </m:oMath>
                </a14:m>
                <a:r>
                  <a:rPr lang="en-US" sz="2400" dirty="0"/>
                  <a:t>and each cross term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charset="0"/>
                          </a:rPr>
                          <m:t>𝑥</m:t>
                        </m:r>
                      </m:e>
                      <m:sub>
                        <m:r>
                          <a:rPr lang="en-US" sz="2400" i="1">
                            <a:latin typeface="Cambria Math" charset="0"/>
                          </a:rPr>
                          <m:t>1</m:t>
                        </m:r>
                      </m:sub>
                    </m:sSub>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2</m:t>
                        </m:r>
                      </m:sub>
                    </m:sSub>
                    <m:r>
                      <a:rPr lang="en-US" sz="2400" i="1">
                        <a:latin typeface="Cambria Math" charset="0"/>
                      </a:rPr>
                      <m:t>, </m:t>
                    </m:r>
                  </m:oMath>
                </a14:m>
                <a:r>
                  <a:rPr lang="en-US" sz="2400" dirty="0"/>
                  <a:t>as a unique predictor and apply linear regression:</a:t>
                </a:r>
              </a:p>
              <a:p>
                <a:endParaRPr lang="en-US" sz="2400" dirty="0"/>
              </a:p>
              <a:p>
                <a:endParaRPr lang="en-US" sz="2400" b="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3" cy="2111143"/>
              </a:xfrm>
              <a:blipFill rotWithShape="0">
                <a:blip r:embed="rId2"/>
                <a:stretch>
                  <a:fillRect l="-886" t="-11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pic>
        <p:nvPicPr>
          <p:cNvPr id="7" name="Picture 6"/>
          <p:cNvPicPr>
            <a:picLocks noChangeAspect="1"/>
          </p:cNvPicPr>
          <p:nvPr/>
        </p:nvPicPr>
        <p:blipFill>
          <a:blip r:embed="rId3"/>
          <a:stretch>
            <a:fillRect/>
          </a:stretch>
        </p:blipFill>
        <p:spPr>
          <a:xfrm>
            <a:off x="3347042" y="3581400"/>
            <a:ext cx="6350000" cy="782320"/>
          </a:xfrm>
          <a:prstGeom prst="rect">
            <a:avLst/>
          </a:prstGeom>
        </p:spPr>
      </p:pic>
      <p:pic>
        <p:nvPicPr>
          <p:cNvPr id="9" name="Picture 8">
            <a:extLst>
              <a:ext uri="{FF2B5EF4-FFF2-40B4-BE49-F238E27FC236}">
                <a16:creationId xmlns:a16="http://schemas.microsoft.com/office/drawing/2014/main" id="{4E01339A-4E42-7B48-B64A-A9E10AC181A2}"/>
              </a:ext>
            </a:extLst>
          </p:cNvPr>
          <p:cNvPicPr>
            <a:picLocks noChangeAspect="1"/>
          </p:cNvPicPr>
          <p:nvPr/>
        </p:nvPicPr>
        <p:blipFill>
          <a:blip r:embed="rId4"/>
          <a:stretch>
            <a:fillRect/>
          </a:stretch>
        </p:blipFill>
        <p:spPr>
          <a:xfrm>
            <a:off x="4397703" y="4778691"/>
            <a:ext cx="3548994" cy="451317"/>
          </a:xfrm>
          <a:prstGeom prst="rect">
            <a:avLst/>
          </a:prstGeom>
        </p:spPr>
      </p:pic>
    </p:spTree>
    <p:extLst>
      <p:ext uri="{BB962C8B-B14F-4D97-AF65-F5344CB8AC3E}">
        <p14:creationId xmlns:p14="http://schemas.microsoft.com/office/powerpoint/2010/main" val="211027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3" name="Content Placeholder 2"/>
          <p:cNvSpPr>
            <a:spLocks noGrp="1"/>
          </p:cNvSpPr>
          <p:nvPr>
            <p:ph idx="1"/>
          </p:nvPr>
        </p:nvSpPr>
        <p:spPr>
          <a:xfrm>
            <a:off x="833414" y="1177758"/>
            <a:ext cx="10748985" cy="2111143"/>
          </a:xfrm>
        </p:spPr>
        <p:txBody>
          <a:bodyPr/>
          <a:lstStyle/>
          <a:p>
            <a:r>
              <a:rPr lang="en-US" sz="2400" b="1" dirty="0"/>
              <a:t>Model selection </a:t>
            </a:r>
            <a:r>
              <a:rPr lang="en-US" sz="2400" dirty="0"/>
              <a:t>is the application of a principled method to determine the complexity of the model, e.g. choosing a subset of predictors, choosing the degree of the polynomial model etc.</a:t>
            </a:r>
          </a:p>
          <a:p>
            <a:endParaRPr lang="en-US" sz="2400" dirty="0"/>
          </a:p>
          <a:p>
            <a:pPr>
              <a:spcAft>
                <a:spcPts val="600"/>
              </a:spcAft>
            </a:pPr>
            <a:r>
              <a:rPr lang="en-US" sz="2400" dirty="0"/>
              <a:t>A strong motivation for performing model selection is to avoid </a:t>
            </a:r>
            <a:r>
              <a:rPr lang="en-US" sz="2400" b="1" dirty="0"/>
              <a:t>overfitting</a:t>
            </a:r>
            <a:r>
              <a:rPr lang="en-US" sz="2400" dirty="0"/>
              <a:t>, which we can happen when: </a:t>
            </a:r>
          </a:p>
          <a:p>
            <a:pPr marL="342900" indent="-342900">
              <a:buFont typeface="Arial" charset="0"/>
              <a:buChar char="•"/>
            </a:pPr>
            <a:r>
              <a:rPr lang="en-US" sz="2400" dirty="0"/>
              <a:t>there are too many predictors:</a:t>
            </a:r>
          </a:p>
          <a:p>
            <a:pPr marL="1085820" lvl="1" indent="-342900">
              <a:buFont typeface="Arial" charset="0"/>
              <a:buChar char="•"/>
            </a:pPr>
            <a:r>
              <a:rPr lang="en-US" dirty="0"/>
              <a:t>the feature space has high dimensionality</a:t>
            </a:r>
          </a:p>
          <a:p>
            <a:pPr marL="1085820" lvl="1" indent="-342900">
              <a:buFont typeface="Arial" charset="0"/>
              <a:buChar char="•"/>
            </a:pPr>
            <a:r>
              <a:rPr lang="en-US" dirty="0"/>
              <a:t>the polynomial degree is too high</a:t>
            </a:r>
          </a:p>
          <a:p>
            <a:pPr marL="1085820" lvl="1" indent="-342900">
              <a:buFont typeface="Arial" charset="0"/>
              <a:buChar char="•"/>
            </a:pPr>
            <a:r>
              <a:rPr lang="en-US" dirty="0"/>
              <a:t>too many cross terms are considered</a:t>
            </a:r>
          </a:p>
          <a:p>
            <a:pPr marL="342900" indent="-342900">
              <a:buFont typeface="Arial" charset="0"/>
              <a:buChar char="•"/>
            </a:pPr>
            <a:r>
              <a:rPr lang="en-US" sz="2400" dirty="0"/>
              <a:t>the coefficients values are too </a:t>
            </a:r>
            <a:r>
              <a:rPr lang="en-US" sz="2400" b="1" dirty="0">
                <a:solidFill>
                  <a:schemeClr val="accent2"/>
                </a:solidFill>
              </a:rPr>
              <a:t>extreme</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spTree>
    <p:extLst>
      <p:ext uri="{BB962C8B-B14F-4D97-AF65-F5344CB8AC3E}">
        <p14:creationId xmlns:p14="http://schemas.microsoft.com/office/powerpoint/2010/main" val="134321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100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150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250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4" name="Slide Number Placeholder 3"/>
          <p:cNvSpPr>
            <a:spLocks noGrp="1"/>
          </p:cNvSpPr>
          <p:nvPr>
            <p:ph type="sldNum" sz="quarter" idx="12"/>
          </p:nvPr>
        </p:nvSpPr>
        <p:spPr/>
        <p:txBody>
          <a:bodyPr/>
          <a:lstStyle/>
          <a:p>
            <a:fld id="{81B7CCDB-6D39-0547-B7B3-C80E39D6513A}" type="slidenum">
              <a:rPr lang="en-US" smtClean="0"/>
              <a:t>2</a:t>
            </a:fld>
            <a:endParaRPr lang="en-US"/>
          </a:p>
        </p:txBody>
      </p:sp>
      <p:sp>
        <p:nvSpPr>
          <p:cNvPr id="5" name="Content Placeholder 2">
            <a:extLst>
              <a:ext uri="{FF2B5EF4-FFF2-40B4-BE49-F238E27FC236}">
                <a16:creationId xmlns:a16="http://schemas.microsoft.com/office/drawing/2014/main" id="{91E54E5B-C88E-ED43-B951-CBA664C28785}"/>
              </a:ext>
            </a:extLst>
          </p:cNvPr>
          <p:cNvSpPr txBox="1">
            <a:spLocks/>
          </p:cNvSpPr>
          <p:nvPr/>
        </p:nvSpPr>
        <p:spPr>
          <a:xfrm>
            <a:off x="908385" y="983807"/>
            <a:ext cx="8904355"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600"/>
              </a:spcAft>
            </a:pPr>
            <a:r>
              <a:rPr lang="en-US" sz="2400" dirty="0"/>
              <a:t>Multiple Linear Regression: </a:t>
            </a:r>
          </a:p>
          <a:p>
            <a:pPr marL="1200120" lvl="1" indent="-457200">
              <a:spcBef>
                <a:spcPts val="0"/>
              </a:spcBef>
              <a:spcAft>
                <a:spcPts val="600"/>
              </a:spcAft>
              <a:buFont typeface="Arial" charset="0"/>
              <a:buChar char="•"/>
            </a:pPr>
            <a:r>
              <a:rPr lang="en-US" sz="2000" dirty="0"/>
              <a:t>Collinearity</a:t>
            </a:r>
          </a:p>
          <a:p>
            <a:pPr marL="1200120" lvl="1" indent="-457200">
              <a:spcBef>
                <a:spcPts val="0"/>
              </a:spcBef>
              <a:spcAft>
                <a:spcPts val="600"/>
              </a:spcAft>
              <a:buFont typeface="Arial" charset="0"/>
              <a:buChar char="•"/>
            </a:pPr>
            <a:r>
              <a:rPr lang="en-US" sz="2000" dirty="0"/>
              <a:t>Hypothesis Testing</a:t>
            </a:r>
          </a:p>
          <a:p>
            <a:pPr marL="1200120" lvl="1" indent="-457200">
              <a:spcBef>
                <a:spcPts val="0"/>
              </a:spcBef>
              <a:spcAft>
                <a:spcPts val="600"/>
              </a:spcAft>
              <a:buFont typeface="Arial" charset="0"/>
              <a:buChar char="•"/>
            </a:pPr>
            <a:r>
              <a:rPr lang="en-US" sz="2000" dirty="0"/>
              <a:t>Categorical Predictors</a:t>
            </a:r>
          </a:p>
          <a:p>
            <a:pPr marL="1200120" lvl="1" indent="-457200">
              <a:spcBef>
                <a:spcPts val="0"/>
              </a:spcBef>
              <a:spcAft>
                <a:spcPts val="600"/>
              </a:spcAft>
              <a:buFont typeface="Arial" charset="0"/>
              <a:buChar char="•"/>
            </a:pPr>
            <a:r>
              <a:rPr lang="en-US" sz="2000" dirty="0"/>
              <a:t>Interaction Terms</a:t>
            </a:r>
          </a:p>
          <a:p>
            <a:pPr>
              <a:spcBef>
                <a:spcPts val="0"/>
              </a:spcBef>
              <a:spcAft>
                <a:spcPts val="600"/>
              </a:spcAft>
            </a:pPr>
            <a:r>
              <a:rPr lang="en-US" sz="2400" dirty="0"/>
              <a:t>Polynomial Regression</a:t>
            </a:r>
          </a:p>
          <a:p>
            <a:pPr>
              <a:spcBef>
                <a:spcPts val="0"/>
              </a:spcBef>
              <a:spcAft>
                <a:spcPts val="600"/>
              </a:spcAft>
            </a:pPr>
            <a:r>
              <a:rPr lang="en-US" sz="2400" dirty="0"/>
              <a:t>Generalized Polynomial Regression</a:t>
            </a:r>
          </a:p>
          <a:p>
            <a:pPr>
              <a:spcBef>
                <a:spcPts val="0"/>
              </a:spcBef>
              <a:spcAft>
                <a:spcPts val="600"/>
              </a:spcAft>
            </a:pPr>
            <a:r>
              <a:rPr lang="en-US" sz="2400" dirty="0"/>
              <a:t>Overfitting</a:t>
            </a:r>
          </a:p>
          <a:p>
            <a:pPr>
              <a:spcBef>
                <a:spcPts val="0"/>
              </a:spcBef>
              <a:spcAft>
                <a:spcPts val="600"/>
              </a:spcAft>
            </a:pPr>
            <a:r>
              <a:rPr lang="en-US" sz="2400" dirty="0"/>
              <a:t>Model Selection </a:t>
            </a:r>
          </a:p>
          <a:p>
            <a:pPr marL="1085820" lvl="1" indent="-342900">
              <a:spcBef>
                <a:spcPts val="0"/>
              </a:spcBef>
              <a:spcAft>
                <a:spcPts val="600"/>
              </a:spcAft>
              <a:buFont typeface="Arial" charset="0"/>
              <a:buChar char="•"/>
            </a:pPr>
            <a:r>
              <a:rPr lang="en-US" sz="2000" dirty="0"/>
              <a:t>	Exhaustive Selection</a:t>
            </a:r>
          </a:p>
          <a:p>
            <a:pPr marL="1085820" lvl="1" indent="-342900">
              <a:spcBef>
                <a:spcPts val="0"/>
              </a:spcBef>
              <a:spcAft>
                <a:spcPts val="600"/>
              </a:spcAft>
              <a:buFont typeface="Arial" charset="0"/>
              <a:buChar char="•"/>
            </a:pPr>
            <a:r>
              <a:rPr lang="en-US" sz="2000" dirty="0"/>
              <a:t>	Forward/Backward</a:t>
            </a:r>
          </a:p>
          <a:p>
            <a:pPr>
              <a:spcBef>
                <a:spcPts val="0"/>
              </a:spcBef>
              <a:spcAft>
                <a:spcPts val="600"/>
              </a:spcAft>
            </a:pPr>
            <a:r>
              <a:rPr lang="en-US" sz="2400" dirty="0"/>
              <a:t>AIC</a:t>
            </a:r>
          </a:p>
          <a:p>
            <a:pPr>
              <a:spcBef>
                <a:spcPts val="0"/>
              </a:spcBef>
              <a:spcAft>
                <a:spcPts val="600"/>
              </a:spcAft>
            </a:pPr>
            <a:r>
              <a:rPr lang="en-US" sz="2400" dirty="0"/>
              <a:t>Cross Validation</a:t>
            </a:r>
          </a:p>
          <a:p>
            <a:pPr>
              <a:spcBef>
                <a:spcPts val="0"/>
              </a:spcBef>
              <a:spcAft>
                <a:spcPts val="600"/>
              </a:spcAft>
            </a:pPr>
            <a:r>
              <a:rPr lang="en-US" sz="2400" dirty="0"/>
              <a:t>MLE	</a:t>
            </a:r>
          </a:p>
          <a:p>
            <a:pPr>
              <a:spcBef>
                <a:spcPts val="672"/>
              </a:spcBef>
              <a:spcAft>
                <a:spcPts val="600"/>
              </a:spcAft>
            </a:pPr>
            <a:endParaRPr lang="en-US" sz="2000" b="1" dirty="0"/>
          </a:p>
          <a:p>
            <a:pPr>
              <a:spcBef>
                <a:spcPts val="672"/>
              </a:spcBef>
              <a:spcAft>
                <a:spcPts val="600"/>
              </a:spcAft>
            </a:pPr>
            <a:endParaRPr lang="en-US" sz="2000" b="1" dirty="0"/>
          </a:p>
          <a:p>
            <a:pPr>
              <a:spcBef>
                <a:spcPts val="672"/>
              </a:spcBef>
              <a:spcAft>
                <a:spcPts val="600"/>
              </a:spcAft>
            </a:pPr>
            <a:endParaRPr lang="en-US" sz="2000" b="1" dirty="0"/>
          </a:p>
        </p:txBody>
      </p:sp>
    </p:spTree>
    <p:extLst>
      <p:ext uri="{BB962C8B-B14F-4D97-AF65-F5344CB8AC3E}">
        <p14:creationId xmlns:p14="http://schemas.microsoft.com/office/powerpoint/2010/main" val="584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sp>
        <p:nvSpPr>
          <p:cNvPr id="3" name="Slide Number Placeholder 2"/>
          <p:cNvSpPr>
            <a:spLocks noGrp="1"/>
          </p:cNvSpPr>
          <p:nvPr>
            <p:ph type="sldNum" sz="quarter" idx="12"/>
          </p:nvPr>
        </p:nvSpPr>
        <p:spPr/>
        <p:txBody>
          <a:bodyPr/>
          <a:lstStyle/>
          <a:p>
            <a:fld id="{81B7CCDB-6D39-0547-B7B3-C80E39D6513A}" type="slidenum">
              <a:rPr lang="en-US" smtClean="0"/>
              <a:t>29</a:t>
            </a:fld>
            <a:endParaRPr lang="en-US"/>
          </a:p>
        </p:txBody>
      </p:sp>
    </p:spTree>
    <p:extLst>
      <p:ext uri="{BB962C8B-B14F-4D97-AF65-F5344CB8AC3E}">
        <p14:creationId xmlns:p14="http://schemas.microsoft.com/office/powerpoint/2010/main" val="1732676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A14DD1-29B8-EB4C-B302-1714276A13BE}"/>
              </a:ext>
            </a:extLst>
          </p:cNvPr>
          <p:cNvPicPr>
            <a:picLocks noChangeAspect="1"/>
          </p:cNvPicPr>
          <p:nvPr/>
        </p:nvPicPr>
        <p:blipFill>
          <a:blip r:embed="rId2"/>
          <a:stretch>
            <a:fillRect/>
          </a:stretch>
        </p:blipFill>
        <p:spPr>
          <a:xfrm>
            <a:off x="2667000" y="1143000"/>
            <a:ext cx="6858000" cy="4572000"/>
          </a:xfrm>
          <a:prstGeom prst="rect">
            <a:avLst/>
          </a:prstGeom>
        </p:spPr>
      </p:pic>
      <p:sp>
        <p:nvSpPr>
          <p:cNvPr id="2" name="Title 1"/>
          <p:cNvSpPr>
            <a:spLocks noGrp="1"/>
          </p:cNvSpPr>
          <p:nvPr>
            <p:ph type="title"/>
          </p:nvPr>
        </p:nvSpPr>
        <p:spPr/>
        <p:txBody>
          <a:bodyPr/>
          <a:lstStyle/>
          <a:p>
            <a:r>
              <a:rPr lang="en-US" dirty="0"/>
              <a:t>Overfitting</a:t>
            </a:r>
          </a:p>
        </p:txBody>
      </p:sp>
      <p:sp>
        <p:nvSpPr>
          <p:cNvPr id="3" name="Slide Number Placeholder 2"/>
          <p:cNvSpPr>
            <a:spLocks noGrp="1"/>
          </p:cNvSpPr>
          <p:nvPr>
            <p:ph type="sldNum" sz="quarter" idx="12"/>
          </p:nvPr>
        </p:nvSpPr>
        <p:spPr/>
        <p:txBody>
          <a:bodyPr/>
          <a:lstStyle/>
          <a:p>
            <a:fld id="{81B7CCDB-6D39-0547-B7B3-C80E39D6513A}" type="slidenum">
              <a:rPr lang="en-US" smtClean="0"/>
              <a:t>30</a:t>
            </a:fld>
            <a:endParaRPr lang="en-US"/>
          </a:p>
        </p:txBody>
      </p:sp>
    </p:spTree>
    <p:extLst>
      <p:ext uri="{BB962C8B-B14F-4D97-AF65-F5344CB8AC3E}">
        <p14:creationId xmlns:p14="http://schemas.microsoft.com/office/powerpoint/2010/main" val="100142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spTree>
    <p:extLst>
      <p:ext uri="{BB962C8B-B14F-4D97-AF65-F5344CB8AC3E}">
        <p14:creationId xmlns:p14="http://schemas.microsoft.com/office/powerpoint/2010/main" val="1056447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32</a:t>
            </a:fld>
            <a:endParaRPr lang="en-US"/>
          </a:p>
        </p:txBody>
      </p:sp>
    </p:spTree>
    <p:extLst>
      <p:ext uri="{BB962C8B-B14F-4D97-AF65-F5344CB8AC3E}">
        <p14:creationId xmlns:p14="http://schemas.microsoft.com/office/powerpoint/2010/main" val="318809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a:p>
        </p:txBody>
      </p:sp>
    </p:spTree>
    <p:extLst>
      <p:ext uri="{BB962C8B-B14F-4D97-AF65-F5344CB8AC3E}">
        <p14:creationId xmlns:p14="http://schemas.microsoft.com/office/powerpoint/2010/main" val="2629286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spTree>
    <p:extLst>
      <p:ext uri="{BB962C8B-B14F-4D97-AF65-F5344CB8AC3E}">
        <p14:creationId xmlns:p14="http://schemas.microsoft.com/office/powerpoint/2010/main" val="1667706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33415" y="795134"/>
            <a:ext cx="10327008" cy="793780"/>
          </a:xfrm>
          <a:prstGeom prst="rect">
            <a:avLst/>
          </a:prstGeom>
          <a:solidFill>
            <a:schemeClr val="tx1">
              <a:lumMod val="75000"/>
              <a:lumOff val="25000"/>
            </a:schemeClr>
          </a:solidFill>
        </p:spPr>
        <p:txBody>
          <a:bodyPr anchor="ct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a:solidFill>
                  <a:schemeClr val="bg1"/>
                </a:solidFill>
              </a:rPr>
              <a:t>Overfitting</a:t>
            </a:r>
          </a:p>
        </p:txBody>
      </p:sp>
      <p:sp>
        <p:nvSpPr>
          <p:cNvPr id="4" name="Content Placeholder 2"/>
          <p:cNvSpPr>
            <a:spLocks noGrp="1"/>
          </p:cNvSpPr>
          <p:nvPr>
            <p:ph idx="1"/>
          </p:nvPr>
        </p:nvSpPr>
        <p:spPr>
          <a:xfrm>
            <a:off x="833415" y="1588914"/>
            <a:ext cx="10327008" cy="4268550"/>
          </a:xfrm>
          <a:solidFill>
            <a:schemeClr val="bg1">
              <a:lumMod val="85000"/>
            </a:schemeClr>
          </a:solidFill>
          <a:effectLst/>
        </p:spPr>
        <p:txBody>
          <a:bodyPr/>
          <a:lstStyle/>
          <a:p>
            <a:pPr>
              <a:spcAft>
                <a:spcPts val="3000"/>
              </a:spcAft>
            </a:pPr>
            <a:r>
              <a:rPr lang="en-US" sz="3200" b="1" dirty="0"/>
              <a:t>Definition</a:t>
            </a:r>
          </a:p>
          <a:p>
            <a:pPr>
              <a:spcAft>
                <a:spcPts val="3000"/>
              </a:spcAft>
            </a:pPr>
            <a:r>
              <a:rPr lang="en-US" b="1" i="1" dirty="0"/>
              <a:t>Overfitting</a:t>
            </a:r>
            <a:r>
              <a:rPr lang="en-US" dirty="0"/>
              <a:t> is the phenomenon where  the model is unnecessarily complex, in the sense that portions of the model captures the random noise in the observation, rather than the relationship between predictor(s) and response. </a:t>
            </a:r>
          </a:p>
          <a:p>
            <a:pPr>
              <a:spcAft>
                <a:spcPts val="3000"/>
              </a:spcAft>
            </a:pPr>
            <a:r>
              <a:rPr lang="en-US" dirty="0"/>
              <a:t>Overfitting causes the model to lose predictive power on new data.</a:t>
            </a:r>
          </a:p>
        </p:txBody>
      </p:sp>
      <p:sp>
        <p:nvSpPr>
          <p:cNvPr id="2" name="Slide Number Placeholder 1"/>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745231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30961" y="542718"/>
            <a:ext cx="6188970" cy="5161282"/>
          </a:xfrm>
        </p:spPr>
      </p:pic>
      <p:sp>
        <p:nvSpPr>
          <p:cNvPr id="3" name="Slide Number Placeholder 2"/>
          <p:cNvSpPr>
            <a:spLocks noGrp="1"/>
          </p:cNvSpPr>
          <p:nvPr>
            <p:ph type="sldNum" sz="quarter" idx="12"/>
          </p:nvPr>
        </p:nvSpPr>
        <p:spPr/>
        <p:txBody>
          <a:bodyPr/>
          <a:lstStyle/>
          <a:p>
            <a:fld id="{81B7CCDB-6D39-0547-B7B3-C80E39D6513A}" type="slidenum">
              <a:rPr lang="en-US" smtClean="0"/>
              <a:t>36</a:t>
            </a:fld>
            <a:endParaRPr lang="en-US"/>
          </a:p>
        </p:txBody>
      </p:sp>
    </p:spTree>
    <p:extLst>
      <p:ext uri="{BB962C8B-B14F-4D97-AF65-F5344CB8AC3E}">
        <p14:creationId xmlns:p14="http://schemas.microsoft.com/office/powerpoint/2010/main" val="852907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mc:AlternateContent xmlns:mc="http://schemas.openxmlformats.org/markup-compatibility/2006" xmlns:a14="http://schemas.microsoft.com/office/drawing/2010/main">
        <mc:Choice Requires="a14">
          <p:sp>
            <p:nvSpPr>
              <p:cNvPr id="3" name="Rectangle 2"/>
              <p:cNvSpPr/>
              <p:nvPr/>
            </p:nvSpPr>
            <p:spPr>
              <a:xfrm>
                <a:off x="848139" y="983807"/>
                <a:ext cx="10204174" cy="5262979"/>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As we saw, overfitting can happen when:</a:t>
                </a:r>
              </a:p>
              <a:p>
                <a:pPr marL="342900" indent="-342900">
                  <a:buFont typeface="Arial" charset="0"/>
                  <a:buChar char="•"/>
                </a:pPr>
                <a:r>
                  <a:rPr lang="en-US" sz="2400" dirty="0">
                    <a:solidFill>
                      <a:schemeClr val="tx1">
                        <a:lumMod val="75000"/>
                        <a:lumOff val="25000"/>
                      </a:schemeClr>
                    </a:solidFill>
                    <a:latin typeface="Karla"/>
                    <a:cs typeface="Karla"/>
                  </a:rPr>
                  <a:t>there are too many predictors:</a:t>
                </a:r>
              </a:p>
              <a:p>
                <a:pPr marL="1085820" lvl="1" indent="-342900">
                  <a:buFont typeface="Arial" charset="0"/>
                  <a:buChar char="•"/>
                </a:pPr>
                <a:r>
                  <a:rPr lang="en-US" sz="2400" dirty="0">
                    <a:solidFill>
                      <a:schemeClr val="tx1">
                        <a:lumMod val="75000"/>
                        <a:lumOff val="25000"/>
                      </a:schemeClr>
                    </a:solidFill>
                    <a:latin typeface="Karla"/>
                    <a:cs typeface="Karla"/>
                  </a:rPr>
                  <a:t>the feature space has high dimensionality</a:t>
                </a:r>
              </a:p>
              <a:p>
                <a:pPr marL="1085820" lvl="1" indent="-342900">
                  <a:buFont typeface="Arial" charset="0"/>
                  <a:buChar char="•"/>
                </a:pPr>
                <a:r>
                  <a:rPr lang="en-US" sz="2400" dirty="0">
                    <a:solidFill>
                      <a:schemeClr val="tx1">
                        <a:lumMod val="75000"/>
                        <a:lumOff val="25000"/>
                      </a:schemeClr>
                    </a:solidFill>
                    <a:latin typeface="Karla"/>
                    <a:cs typeface="Karla"/>
                  </a:rPr>
                  <a:t>the polynomial degree is too high</a:t>
                </a:r>
              </a:p>
              <a:p>
                <a:pPr marL="1085820" lvl="1" indent="-342900">
                  <a:buFont typeface="Arial" charset="0"/>
                  <a:buChar char="•"/>
                </a:pPr>
                <a:r>
                  <a:rPr lang="en-US" sz="2400" dirty="0">
                    <a:solidFill>
                      <a:schemeClr val="tx1">
                        <a:lumMod val="75000"/>
                        <a:lumOff val="25000"/>
                      </a:schemeClr>
                    </a:solidFill>
                    <a:latin typeface="Karla"/>
                    <a:cs typeface="Karla"/>
                  </a:rPr>
                  <a:t>too many cross terms are considered</a:t>
                </a:r>
              </a:p>
              <a:p>
                <a:pPr marL="342900" indent="-342900">
                  <a:buFont typeface="Arial" charset="0"/>
                  <a:buChar char="•"/>
                </a:pPr>
                <a:r>
                  <a:rPr lang="en-US" sz="2400" dirty="0">
                    <a:solidFill>
                      <a:schemeClr val="tx1">
                        <a:lumMod val="75000"/>
                        <a:lumOff val="25000"/>
                      </a:schemeClr>
                    </a:solidFill>
                    <a:latin typeface="Karla"/>
                    <a:cs typeface="Karla"/>
                  </a:rPr>
                  <a:t>the coefficients values are too extreme</a:t>
                </a:r>
              </a:p>
              <a:p>
                <a:endParaRPr lang="en-US" sz="2400" dirty="0">
                  <a:solidFill>
                    <a:schemeClr val="tx1">
                      <a:lumMod val="75000"/>
                      <a:lumOff val="25000"/>
                    </a:schemeClr>
                  </a:solidFill>
                  <a:latin typeface="Karla" charset="0"/>
                  <a:ea typeface="Karla" charset="0"/>
                  <a:cs typeface="Karla" charset="0"/>
                </a:endParaRPr>
              </a:p>
              <a:p>
                <a:r>
                  <a:rPr lang="en-US" sz="2400" b="1" u="sng" dirty="0">
                    <a:solidFill>
                      <a:schemeClr val="tx1">
                        <a:lumMod val="75000"/>
                        <a:lumOff val="25000"/>
                      </a:schemeClr>
                    </a:solidFill>
                    <a:latin typeface="Karla" charset="0"/>
                    <a:ea typeface="Karla" charset="0"/>
                    <a:cs typeface="Karla" charset="0"/>
                  </a:rPr>
                  <a:t>A sign of overfitting </a:t>
                </a:r>
                <a:r>
                  <a:rPr lang="en-US" sz="2400" dirty="0">
                    <a:solidFill>
                      <a:schemeClr val="tx1">
                        <a:lumMod val="75000"/>
                        <a:lumOff val="25000"/>
                      </a:schemeClr>
                    </a:solidFill>
                    <a:latin typeface="Karla" charset="0"/>
                    <a:ea typeface="Karla" charset="0"/>
                    <a:cs typeface="Karla" charset="0"/>
                  </a:rPr>
                  <a:t>may be a high training </a:t>
                </a:r>
                <a14:m>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𝑅</m:t>
                        </m:r>
                      </m:e>
                      <m:sup>
                        <m:r>
                          <a:rPr lang="en-US" sz="2400" b="0" i="1" smtClean="0">
                            <a:solidFill>
                              <a:schemeClr val="tx1">
                                <a:lumMod val="75000"/>
                                <a:lumOff val="25000"/>
                              </a:schemeClr>
                            </a:solidFill>
                            <a:latin typeface="Cambria Math" charset="0"/>
                            <a:ea typeface="Karla" charset="0"/>
                            <a:cs typeface="Karla" charset="0"/>
                          </a:rPr>
                          <m:t>2</m:t>
                        </m:r>
                      </m:sup>
                    </m:sSup>
                  </m:oMath>
                </a14:m>
                <a:r>
                  <a:rPr lang="en-US" sz="2400" dirty="0">
                    <a:solidFill>
                      <a:schemeClr val="tx1">
                        <a:lumMod val="75000"/>
                        <a:lumOff val="25000"/>
                      </a:schemeClr>
                    </a:solidFill>
                    <a:latin typeface="Karla" charset="0"/>
                    <a:ea typeface="Karla" charset="0"/>
                    <a:cs typeface="Karla" charset="0"/>
                  </a:rPr>
                  <a:t> or low MSE and unexpectedly </a:t>
                </a:r>
                <a:r>
                  <a:rPr lang="en-US" sz="2400" dirty="0">
                    <a:solidFill>
                      <a:schemeClr val="tx1">
                        <a:lumMod val="75000"/>
                        <a:lumOff val="25000"/>
                      </a:schemeClr>
                    </a:solidFill>
                    <a:latin typeface="Karla"/>
                    <a:cs typeface="Karla"/>
                  </a:rPr>
                  <a:t>poor</a:t>
                </a:r>
                <a:r>
                  <a:rPr lang="en-US" sz="2400" dirty="0">
                    <a:solidFill>
                      <a:schemeClr val="tx1">
                        <a:lumMod val="75000"/>
                        <a:lumOff val="25000"/>
                      </a:schemeClr>
                    </a:solidFill>
                    <a:latin typeface="Karla" charset="0"/>
                    <a:ea typeface="Karla" charset="0"/>
                    <a:cs typeface="Karla" charset="0"/>
                  </a:rPr>
                  <a:t> testing performance. </a:t>
                </a:r>
              </a:p>
              <a:p>
                <a:endParaRPr lang="en-US" sz="2400"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Note</a:t>
                </a:r>
                <a:r>
                  <a:rPr lang="en-US" sz="2400" dirty="0">
                    <a:solidFill>
                      <a:schemeClr val="tx1">
                        <a:lumMod val="75000"/>
                        <a:lumOff val="25000"/>
                      </a:schemeClr>
                    </a:solidFill>
                    <a:latin typeface="Karla" charset="0"/>
                    <a:ea typeface="Karla" charset="0"/>
                    <a:cs typeface="Karla" charset="0"/>
                  </a:rPr>
                  <a:t>: There is </a:t>
                </a:r>
                <a:r>
                  <a:rPr lang="en-US" sz="2400" dirty="0">
                    <a:solidFill>
                      <a:srgbClr val="C00000"/>
                    </a:solidFill>
                    <a:latin typeface="Karla" charset="0"/>
                    <a:ea typeface="Karla" charset="0"/>
                    <a:cs typeface="Karla" charset="0"/>
                  </a:rPr>
                  <a:t>no</a:t>
                </a:r>
                <a:r>
                  <a:rPr lang="en-US" sz="2400" dirty="0">
                    <a:solidFill>
                      <a:schemeClr val="tx1">
                        <a:lumMod val="75000"/>
                        <a:lumOff val="25000"/>
                      </a:schemeClr>
                    </a:solidFill>
                    <a:latin typeface="Karla" charset="0"/>
                    <a:ea typeface="Karla" charset="0"/>
                    <a:cs typeface="Karla" charset="0"/>
                  </a:rPr>
                  <a:t> 100% accurate test for overfitting and there is </a:t>
                </a:r>
                <a:r>
                  <a:rPr lang="en-US" sz="2400" dirty="0">
                    <a:solidFill>
                      <a:srgbClr val="C00000"/>
                    </a:solidFill>
                    <a:latin typeface="Karla" charset="0"/>
                    <a:ea typeface="Karla" charset="0"/>
                    <a:cs typeface="Karla" charset="0"/>
                  </a:rPr>
                  <a:t>not</a:t>
                </a:r>
                <a:r>
                  <a:rPr lang="en-US" sz="2400" dirty="0">
                    <a:solidFill>
                      <a:schemeClr val="tx1">
                        <a:lumMod val="75000"/>
                        <a:lumOff val="25000"/>
                      </a:schemeClr>
                    </a:solidFill>
                    <a:latin typeface="Karla" charset="0"/>
                    <a:ea typeface="Karla" charset="0"/>
                    <a:cs typeface="Karla" charset="0"/>
                  </a:rPr>
                  <a:t> a 100% effective way to prevent it. 	Rather, we may use multiple techniques in combination to prevent overfitting and various methods to detect it.</a:t>
                </a:r>
              </a:p>
            </p:txBody>
          </p:sp>
        </mc:Choice>
        <mc:Fallback xmlns="">
          <p:sp>
            <p:nvSpPr>
              <p:cNvPr id="3" name="Rectangle 2"/>
              <p:cNvSpPr>
                <a:spLocks noRot="1" noChangeAspect="1" noMove="1" noResize="1" noEditPoints="1" noAdjustHandles="1" noChangeArrowheads="1" noChangeShapeType="1" noTextEdit="1"/>
              </p:cNvSpPr>
              <p:nvPr/>
            </p:nvSpPr>
            <p:spPr>
              <a:xfrm>
                <a:off x="848139" y="983807"/>
                <a:ext cx="10204174" cy="5262979"/>
              </a:xfrm>
              <a:prstGeom prst="rect">
                <a:avLst/>
              </a:prstGeom>
              <a:blipFill rotWithShape="0">
                <a:blip r:embed="rId2"/>
                <a:stretch>
                  <a:fillRect l="-896" t="-926" b="-16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spTree>
    <p:extLst>
      <p:ext uri="{BB962C8B-B14F-4D97-AF65-F5344CB8AC3E}">
        <p14:creationId xmlns:p14="http://schemas.microsoft.com/office/powerpoint/2010/main" val="35897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3" name="Slide Number Placeholder 2"/>
          <p:cNvSpPr>
            <a:spLocks noGrp="1"/>
          </p:cNvSpPr>
          <p:nvPr>
            <p:ph type="sldNum" sz="quarter" idx="12"/>
          </p:nvPr>
        </p:nvSpPr>
        <p:spPr/>
        <p:txBody>
          <a:bodyPr/>
          <a:lstStyle/>
          <a:p>
            <a:fld id="{81B7CCDB-6D39-0547-B7B3-C80E39D6513A}" type="slidenum">
              <a:rPr lang="en-US" smtClean="0"/>
              <a:t>38</a:t>
            </a:fld>
            <a:endParaRPr lang="en-US"/>
          </a:p>
        </p:txBody>
      </p:sp>
    </p:spTree>
    <p:extLst>
      <p:ext uri="{BB962C8B-B14F-4D97-AF65-F5344CB8AC3E}">
        <p14:creationId xmlns:p14="http://schemas.microsoft.com/office/powerpoint/2010/main" val="1961150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3</a:t>
            </a:fld>
            <a:endParaRPr lang="en-US"/>
          </a:p>
        </p:txBody>
      </p:sp>
    </p:spTree>
    <p:extLst>
      <p:ext uri="{BB962C8B-B14F-4D97-AF65-F5344CB8AC3E}">
        <p14:creationId xmlns:p14="http://schemas.microsoft.com/office/powerpoint/2010/main" val="767005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Exhaustive Selection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To find the optimal subset of predictors for modeling a response variable, we can: </a:t>
                </a:r>
              </a:p>
              <a:p>
                <a:pPr marL="342900" indent="-342900">
                  <a:spcAft>
                    <a:spcPts val="1200"/>
                  </a:spcAft>
                  <a:buFont typeface="Arial" charset="0"/>
                  <a:buChar char="•"/>
                </a:pPr>
                <a:r>
                  <a:rPr lang="en-US" sz="2400" dirty="0"/>
                  <a:t>compute all possible subsets of </a:t>
                </a:r>
                <a14:m>
                  <m:oMath xmlns:m="http://schemas.openxmlformats.org/officeDocument/2006/math">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𝐽</m:t>
                        </m:r>
                      </m:sub>
                    </m:sSub>
                    <m:r>
                      <a:rPr lang="en-US" sz="2400" b="0" i="1" smtClean="0">
                        <a:latin typeface="Cambria Math" charset="0"/>
                      </a:rPr>
                      <m:t>}</m:t>
                    </m:r>
                  </m:oMath>
                </a14:m>
                <a:r>
                  <a:rPr lang="en-US" sz="2400" dirty="0"/>
                  <a:t> </a:t>
                </a:r>
              </a:p>
              <a:p>
                <a:pPr marL="342900" indent="-342900">
                  <a:spcAft>
                    <a:spcPts val="1200"/>
                  </a:spcAft>
                  <a:buFont typeface="Arial" charset="0"/>
                  <a:buChar char="•"/>
                </a:pPr>
                <a:r>
                  <a:rPr lang="en-US" sz="2400" dirty="0"/>
                  <a:t>evaluate all the models constructed from all the subsets of </a:t>
                </a:r>
                <a14:m>
                  <m:oMath xmlns:m="http://schemas.openxmlformats.org/officeDocument/2006/math">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𝐽</m:t>
                        </m:r>
                      </m:sub>
                    </m:sSub>
                    <m:r>
                      <a:rPr lang="en-US" sz="2400" i="1">
                        <a:latin typeface="Cambria Math" charset="0"/>
                      </a:rPr>
                      <m:t>}</m:t>
                    </m:r>
                  </m:oMath>
                </a14:m>
                <a:r>
                  <a:rPr lang="en-US" sz="2400" dirty="0"/>
                  <a:t>, </a:t>
                </a:r>
              </a:p>
              <a:p>
                <a:pPr marL="342900" indent="-342900">
                  <a:spcAft>
                    <a:spcPts val="1200"/>
                  </a:spcAft>
                  <a:buFont typeface="Arial" charset="0"/>
                  <a:buChar char="•"/>
                </a:pPr>
                <a:r>
                  <a:rPr lang="en-US" sz="2400" dirty="0"/>
                  <a:t>find the model that optimizes some metric. </a:t>
                </a:r>
              </a:p>
              <a:p>
                <a:pPr>
                  <a:spcAft>
                    <a:spcPts val="1200"/>
                  </a:spcAft>
                </a:pPr>
                <a:r>
                  <a:rPr lang="en-US" sz="2400" dirty="0"/>
                  <a:t>While straightforward, </a:t>
                </a:r>
                <a:r>
                  <a:rPr lang="en-US" sz="2400" b="1" i="1" dirty="0"/>
                  <a:t>exhaustive selection </a:t>
                </a:r>
                <a:r>
                  <a:rPr lang="en-US" sz="2400" dirty="0"/>
                  <a:t>is computationally infeasible, since </a:t>
                </a:r>
                <a14:m>
                  <m:oMath xmlns:m="http://schemas.openxmlformats.org/officeDocument/2006/math">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𝐽</m:t>
                        </m:r>
                      </m:sub>
                    </m:sSub>
                    <m:r>
                      <a:rPr lang="en-US" sz="2400" i="1">
                        <a:latin typeface="Cambria Math" charset="0"/>
                      </a:rPr>
                      <m:t>} </m:t>
                    </m:r>
                  </m:oMath>
                </a14:m>
                <a:r>
                  <a:rPr lang="en-US" sz="2400" dirty="0"/>
                  <a:t> has </a:t>
                </a:r>
                <a14:m>
                  <m:oMath xmlns:m="http://schemas.openxmlformats.org/officeDocument/2006/math">
                    <m:sSup>
                      <m:sSupPr>
                        <m:ctrlPr>
                          <a:rPr lang="en-US" sz="2400" b="0" i="1" smtClean="0">
                            <a:latin typeface="Cambria Math" panose="02040503050406030204" pitchFamily="18" charset="0"/>
                          </a:rPr>
                        </m:ctrlPr>
                      </m:sSupPr>
                      <m:e>
                        <m:r>
                          <a:rPr lang="en-US" sz="2400" b="0" i="0" smtClean="0">
                            <a:latin typeface="Cambria Math" charset="0"/>
                          </a:rPr>
                          <m:t>2</m:t>
                        </m:r>
                      </m:e>
                      <m:sup>
                        <m:r>
                          <a:rPr lang="en-US" sz="2400" b="0" i="1" smtClean="0">
                            <a:latin typeface="Cambria Math" charset="0"/>
                          </a:rPr>
                          <m:t>𝐽</m:t>
                        </m:r>
                      </m:sup>
                    </m:sSup>
                  </m:oMath>
                </a14:m>
                <a:r>
                  <a:rPr lang="en-US" sz="2400" dirty="0"/>
                  <a:t> number of possible subsets. </a:t>
                </a:r>
              </a:p>
              <a:p>
                <a:pPr>
                  <a:spcAft>
                    <a:spcPts val="1200"/>
                  </a:spcAft>
                </a:pPr>
                <a:r>
                  <a:rPr lang="en-US" sz="2400" dirty="0"/>
                  <a:t>Instead, we will consider methods that iteratively build the optimal set of predictors. </a:t>
                </a: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r="-1358" b="-12391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Tree>
    <p:extLst>
      <p:ext uri="{BB962C8B-B14F-4D97-AF65-F5344CB8AC3E}">
        <p14:creationId xmlns:p14="http://schemas.microsoft.com/office/powerpoint/2010/main" val="14476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selection</a:t>
            </a:r>
          </a:p>
        </p:txBody>
      </p:sp>
      <p:sp>
        <p:nvSpPr>
          <p:cNvPr id="3" name="Content Placeholder 2"/>
          <p:cNvSpPr>
            <a:spLocks noGrp="1"/>
          </p:cNvSpPr>
          <p:nvPr>
            <p:ph idx="1"/>
          </p:nvPr>
        </p:nvSpPr>
        <p:spPr>
          <a:xfrm>
            <a:off x="647885" y="983807"/>
            <a:ext cx="10327008" cy="2111143"/>
          </a:xfrm>
        </p:spPr>
        <p:txBody>
          <a:bodyPr/>
          <a:lstStyle/>
          <a:p>
            <a:pPr>
              <a:spcAft>
                <a:spcPts val="1200"/>
              </a:spcAft>
            </a:pPr>
            <a:r>
              <a:rPr lang="en-US" sz="2400" b="1" i="1" dirty="0"/>
              <a:t>Model selection </a:t>
            </a:r>
            <a:r>
              <a:rPr lang="en-US" sz="2400" dirty="0"/>
              <a:t>is the application of a principled method to determine the complexity of the model, e.g. choosing a subset of predictors, choosing the degree of the polynomial model etc. </a:t>
            </a:r>
          </a:p>
          <a:p>
            <a:pPr>
              <a:spcAft>
                <a:spcPts val="1200"/>
              </a:spcAft>
            </a:pPr>
            <a:r>
              <a:rPr lang="en-US" sz="2400" dirty="0"/>
              <a:t>Model selection typically consists of the following steps:</a:t>
            </a:r>
          </a:p>
          <a:p>
            <a:pPr marL="457200" indent="-457200">
              <a:spcAft>
                <a:spcPts val="1200"/>
              </a:spcAft>
              <a:buFont typeface="+mj-lt"/>
              <a:buAutoNum type="arabicPeriod"/>
            </a:pPr>
            <a:r>
              <a:rPr lang="en-US" sz="2400" dirty="0"/>
              <a:t>split the training set into two subsets: training and </a:t>
            </a:r>
            <a:r>
              <a:rPr lang="en-US" sz="2400" b="1" i="1" dirty="0"/>
              <a:t>validation </a:t>
            </a:r>
            <a:endParaRPr lang="en-US" sz="2400" dirty="0"/>
          </a:p>
          <a:p>
            <a:pPr marL="457200" indent="-457200">
              <a:spcAft>
                <a:spcPts val="1200"/>
              </a:spcAft>
              <a:buFont typeface="+mj-lt"/>
              <a:buAutoNum type="arabicPeriod"/>
            </a:pPr>
            <a:r>
              <a:rPr lang="en-US" sz="2400" dirty="0"/>
              <a:t>multiple models (e.g. polynomial models with different degrees) are fitted on the training set; each model is evaluated on the validation set</a:t>
            </a:r>
          </a:p>
          <a:p>
            <a:pPr marL="457200" indent="-457200">
              <a:spcAft>
                <a:spcPts val="1200"/>
              </a:spcAft>
              <a:buFont typeface="+mj-lt"/>
              <a:buAutoNum type="arabicPeriod"/>
            </a:pPr>
            <a:r>
              <a:rPr lang="en-US" sz="2400" dirty="0"/>
              <a:t>the model with the best validation performance is selected </a:t>
            </a:r>
          </a:p>
          <a:p>
            <a:pPr marL="457200" indent="-457200">
              <a:spcAft>
                <a:spcPts val="1200"/>
              </a:spcAft>
              <a:buFont typeface="+mj-lt"/>
              <a:buAutoNum type="arabicPeriod"/>
            </a:pPr>
            <a:r>
              <a:rPr lang="en-US" sz="2400" dirty="0"/>
              <a:t>the selected model is evaluated one last time on the testing set </a:t>
            </a:r>
          </a:p>
          <a:p>
            <a:pPr marL="457200" indent="-457200">
              <a:spcAft>
                <a:spcPts val="1200"/>
              </a:spcAft>
              <a:buFont typeface="+mj-lt"/>
              <a:buAutoNum type="arabicPeriod"/>
            </a:pPr>
            <a:endParaRPr lang="en-US" sz="2400" dirty="0"/>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a:p>
        </p:txBody>
      </p:sp>
    </p:spTree>
    <p:extLst>
      <p:ext uri="{BB962C8B-B14F-4D97-AF65-F5344CB8AC3E}">
        <p14:creationId xmlns:p14="http://schemas.microsoft.com/office/powerpoint/2010/main" val="204203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Selection: Forward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7885" y="983807"/>
                <a:ext cx="10327008" cy="2111143"/>
              </a:xfrm>
            </p:spPr>
            <p:txBody>
              <a:bodyPr/>
              <a:lstStyle/>
              <a:p>
                <a:r>
                  <a:rPr lang="en-US" sz="2400" dirty="0"/>
                  <a:t>In </a:t>
                </a:r>
                <a:r>
                  <a:rPr lang="en-US" sz="2400" b="1" i="1" dirty="0"/>
                  <a:t>forward selection</a:t>
                </a:r>
                <a:r>
                  <a:rPr lang="en-US" sz="2400" dirty="0"/>
                  <a:t>, we find an ‘optimal’ set of predictors by iterative building up our set. </a:t>
                </a:r>
              </a:p>
              <a:p>
                <a:pPr marL="457200" indent="-457200">
                  <a:buFont typeface="+mj-lt"/>
                  <a:buAutoNum type="arabicPeriod"/>
                </a:pPr>
                <a:r>
                  <a:rPr lang="en-US" sz="2400" dirty="0"/>
                  <a:t>Start with the empty set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𝑃</m:t>
                        </m:r>
                      </m:e>
                      <m:sub>
                        <m:r>
                          <a:rPr lang="en-US" sz="2400" b="0" i="1" smtClean="0">
                            <a:latin typeface="Cambria Math" charset="0"/>
                          </a:rPr>
                          <m:t>0</m:t>
                        </m:r>
                      </m:sub>
                    </m:sSub>
                  </m:oMath>
                </a14:m>
                <a:r>
                  <a:rPr lang="en-US" sz="2400" dirty="0"/>
                  <a:t>, construct the null model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charset="0"/>
                          </a:rPr>
                          <m:t>𝑀</m:t>
                        </m:r>
                      </m:e>
                      <m:sub>
                        <m:r>
                          <a:rPr lang="en-US" sz="2400" i="1">
                            <a:latin typeface="Cambria Math" charset="0"/>
                          </a:rPr>
                          <m:t>0</m:t>
                        </m:r>
                      </m:sub>
                    </m:sSub>
                  </m:oMath>
                </a14:m>
                <a:r>
                  <a:rPr lang="en-US" sz="2400" dirty="0"/>
                  <a:t>. </a:t>
                </a:r>
              </a:p>
              <a:p>
                <a:pPr marL="457200" indent="-457200">
                  <a:buFont typeface="+mj-lt"/>
                  <a:buAutoNum type="arabicPeriod"/>
                </a:pPr>
                <a:r>
                  <a:rPr lang="en-US" sz="2400" dirty="0"/>
                  <a:t>For </a:t>
                </a:r>
                <a14:m>
                  <m:oMath xmlns:m="http://schemas.openxmlformats.org/officeDocument/2006/math">
                    <m:r>
                      <a:rPr lang="en-US" sz="2400" b="0" i="1" smtClean="0">
                        <a:latin typeface="Cambria Math" charset="0"/>
                      </a:rPr>
                      <m:t>𝑘</m:t>
                    </m:r>
                    <m:r>
                      <a:rPr lang="en-US" sz="2400" b="0" i="1" smtClean="0">
                        <a:latin typeface="Cambria Math" charset="0"/>
                      </a:rPr>
                      <m:t>=1…</m:t>
                    </m:r>
                    <m:r>
                      <a:rPr lang="en-US" sz="2400" b="0" i="1" smtClean="0">
                        <a:latin typeface="Cambria Math" charset="0"/>
                      </a:rPr>
                      <m:t>𝐽</m:t>
                    </m:r>
                    <m:r>
                      <a:rPr lang="en-US" sz="2400" b="0" i="1" smtClean="0">
                        <a:latin typeface="Cambria Math" charset="0"/>
                      </a:rPr>
                      <m:t>:</m:t>
                    </m:r>
                  </m:oMath>
                </a14:m>
                <a:endParaRPr lang="en-US" sz="2400" b="0" dirty="0"/>
              </a:p>
              <a:p>
                <a:pPr marL="1200120" lvl="1" indent="-457200">
                  <a:buFont typeface="+mj-lt"/>
                  <a:buAutoNum type="alphaUcPeriod"/>
                </a:pPr>
                <a:r>
                  <a:rPr lang="en-US" sz="2200" dirty="0"/>
                  <a:t>Let </a:t>
                </a:r>
                <a14:m>
                  <m:oMath xmlns:m="http://schemas.openxmlformats.org/officeDocument/2006/math">
                    <m:sSub>
                      <m:sSubPr>
                        <m:ctrlPr>
                          <a:rPr lang="en-US" sz="2200" i="1">
                            <a:latin typeface="Cambria Math" panose="02040503050406030204" pitchFamily="18" charset="0"/>
                          </a:rPr>
                        </m:ctrlPr>
                      </m:sSubPr>
                      <m:e>
                        <m:r>
                          <a:rPr lang="en-US" sz="2200" b="0" i="1" smtClean="0">
                            <a:latin typeface="Cambria Math" charset="0"/>
                          </a:rPr>
                          <m:t>𝑀</m:t>
                        </m:r>
                      </m:e>
                      <m:sub>
                        <m:r>
                          <a:rPr lang="en-US" sz="2200" b="0" i="1" smtClean="0">
                            <a:latin typeface="Cambria Math" charset="0"/>
                          </a:rPr>
                          <m:t>𝑘</m:t>
                        </m:r>
                        <m:r>
                          <a:rPr lang="en-US" sz="2200" b="0" i="1" smtClean="0">
                            <a:latin typeface="Cambria Math" charset="0"/>
                          </a:rPr>
                          <m:t>−1</m:t>
                        </m:r>
                      </m:sub>
                    </m:sSub>
                    <m:r>
                      <a:rPr lang="en-US" sz="2200" i="1">
                        <a:latin typeface="Cambria Math" charset="0"/>
                      </a:rPr>
                      <m:t> </m:t>
                    </m:r>
                  </m:oMath>
                </a14:m>
                <a:r>
                  <a:rPr lang="en-US" sz="2200" dirty="0"/>
                  <a:t>be the model constructed from the best set of </a:t>
                </a:r>
                <a14:m>
                  <m:oMath xmlns:m="http://schemas.openxmlformats.org/officeDocument/2006/math">
                    <m:r>
                      <a:rPr lang="en-US" sz="2200" b="0" i="1" smtClean="0">
                        <a:latin typeface="Cambria Math" charset="0"/>
                      </a:rPr>
                      <m:t>𝑘</m:t>
                    </m:r>
                    <m:r>
                      <a:rPr lang="en-US" sz="2200" b="0" i="1" smtClean="0">
                        <a:latin typeface="Cambria Math" charset="0"/>
                      </a:rPr>
                      <m:t>−1</m:t>
                    </m:r>
                  </m:oMath>
                </a14:m>
                <a:r>
                  <a:rPr lang="en-US" sz="2200" dirty="0"/>
                  <a:t> predictors, </a:t>
                </a:r>
                <a14:m>
                  <m:oMath xmlns:m="http://schemas.openxmlformats.org/officeDocument/2006/math">
                    <m:sSub>
                      <m:sSubPr>
                        <m:ctrlPr>
                          <a:rPr lang="en-US" sz="2200" i="1">
                            <a:latin typeface="Cambria Math" panose="02040503050406030204" pitchFamily="18" charset="0"/>
                          </a:rPr>
                        </m:ctrlPr>
                      </m:sSubPr>
                      <m:e>
                        <m:r>
                          <a:rPr lang="en-US" sz="2200" i="1">
                            <a:latin typeface="Cambria Math" charset="0"/>
                          </a:rPr>
                          <m:t>𝑃</m:t>
                        </m:r>
                      </m:e>
                      <m:sub>
                        <m:r>
                          <a:rPr lang="en-US" sz="2200" b="0" i="1" smtClean="0">
                            <a:latin typeface="Cambria Math" charset="0"/>
                          </a:rPr>
                          <m:t>𝑘</m:t>
                        </m:r>
                        <m:r>
                          <a:rPr lang="en-US" sz="2200" b="0" i="1" smtClean="0">
                            <a:latin typeface="Cambria Math" charset="0"/>
                          </a:rPr>
                          <m:t>−1</m:t>
                        </m:r>
                      </m:sub>
                    </m:sSub>
                  </m:oMath>
                </a14:m>
                <a:r>
                  <a:rPr lang="en-US" sz="2200" dirty="0"/>
                  <a:t>. </a:t>
                </a:r>
              </a:p>
              <a:p>
                <a:pPr marL="1200120" lvl="1" indent="-457200">
                  <a:buFont typeface="+mj-lt"/>
                  <a:buAutoNum type="alphaUcPeriod"/>
                </a:pPr>
                <a:r>
                  <a:rPr lang="en-US" sz="2200" dirty="0"/>
                  <a:t>Select the predictor </a:t>
                </a:r>
                <a14:m>
                  <m:oMath xmlns:m="http://schemas.openxmlformats.org/officeDocument/2006/math">
                    <m:sSub>
                      <m:sSubPr>
                        <m:ctrlPr>
                          <a:rPr lang="en-US" sz="2200" i="1">
                            <a:latin typeface="Cambria Math" panose="02040503050406030204" pitchFamily="18" charset="0"/>
                          </a:rPr>
                        </m:ctrlPr>
                      </m:sSubPr>
                      <m:e>
                        <m:r>
                          <a:rPr lang="en-US" sz="2200" b="0" i="1" smtClean="0">
                            <a:latin typeface="Cambria Math" charset="0"/>
                          </a:rPr>
                          <m:t>𝑋</m:t>
                        </m:r>
                      </m:e>
                      <m:sub>
                        <m:sSub>
                          <m:sSubPr>
                            <m:ctrlPr>
                              <a:rPr lang="en-US" sz="2200" b="0" i="1" smtClean="0">
                                <a:latin typeface="Cambria Math" panose="02040503050406030204" pitchFamily="18" charset="0"/>
                              </a:rPr>
                            </m:ctrlPr>
                          </m:sSubPr>
                          <m:e>
                            <m:r>
                              <a:rPr lang="en-US" sz="2200" b="0" i="1" smtClean="0">
                                <a:latin typeface="Cambria Math" charset="0"/>
                              </a:rPr>
                              <m:t>𝑛</m:t>
                            </m:r>
                          </m:e>
                          <m:sub>
                            <m:r>
                              <a:rPr lang="en-US" sz="2200" b="0" i="1" smtClean="0">
                                <a:latin typeface="Cambria Math" charset="0"/>
                              </a:rPr>
                              <m:t>𝑘</m:t>
                            </m:r>
                          </m:sub>
                        </m:sSub>
                      </m:sub>
                    </m:sSub>
                    <m:r>
                      <a:rPr lang="en-US" sz="2200" b="0" i="1" smtClean="0">
                        <a:latin typeface="Cambria Math" charset="0"/>
                      </a:rPr>
                      <m:t>,</m:t>
                    </m:r>
                  </m:oMath>
                </a14:m>
                <a:r>
                  <a:rPr lang="en-US" sz="2200" dirty="0"/>
                  <a:t> not in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charset="0"/>
                          </a:rPr>
                          <m:t>𝑃</m:t>
                        </m:r>
                      </m:e>
                      <m:sub>
                        <m:r>
                          <a:rPr lang="en-US" sz="2200" b="0" i="1" smtClean="0">
                            <a:latin typeface="Cambria Math" charset="0"/>
                          </a:rPr>
                          <m:t>𝑘</m:t>
                        </m:r>
                        <m:r>
                          <a:rPr lang="en-US" sz="2200" b="0" i="1" smtClean="0">
                            <a:latin typeface="Cambria Math" charset="0"/>
                          </a:rPr>
                          <m:t>−1</m:t>
                        </m:r>
                      </m:sub>
                    </m:sSub>
                  </m:oMath>
                </a14:m>
                <a:r>
                  <a:rPr lang="en-US" sz="2200" dirty="0"/>
                  <a:t>, so that the model constructed from </a:t>
                </a:r>
                <a14:m>
                  <m:oMath xmlns:m="http://schemas.openxmlformats.org/officeDocument/2006/math">
                    <m:sSub>
                      <m:sSubPr>
                        <m:ctrlPr>
                          <a:rPr lang="en-US" sz="2200" i="1">
                            <a:latin typeface="Cambria Math" panose="02040503050406030204" pitchFamily="18" charset="0"/>
                          </a:rPr>
                        </m:ctrlPr>
                      </m:sSubPr>
                      <m:e>
                        <m:r>
                          <a:rPr lang="en-US" sz="2200" i="1">
                            <a:latin typeface="Cambria Math" charset="0"/>
                          </a:rPr>
                          <m:t>𝑃</m:t>
                        </m:r>
                      </m:e>
                      <m:sub>
                        <m:r>
                          <a:rPr lang="en-US" sz="2200" b="0" i="1" smtClean="0">
                            <a:latin typeface="Cambria Math" charset="0"/>
                          </a:rPr>
                          <m:t>𝑘</m:t>
                        </m:r>
                      </m:sub>
                    </m:sSub>
                    <m:r>
                      <a:rPr lang="en-US" sz="2200" b="0" i="1" smtClean="0">
                        <a:latin typeface="Cambria Math" charset="0"/>
                      </a:rPr>
                      <m:t>=</m:t>
                    </m:r>
                    <m:sSub>
                      <m:sSubPr>
                        <m:ctrlPr>
                          <a:rPr lang="en-US" sz="2200" b="0" i="1" smtClean="0">
                            <a:latin typeface="Cambria Math" panose="02040503050406030204" pitchFamily="18" charset="0"/>
                          </a:rPr>
                        </m:ctrlPr>
                      </m:sSubPr>
                      <m:e>
                        <m:sSub>
                          <m:sSubPr>
                            <m:ctrlPr>
                              <a:rPr lang="en-US" sz="2200" b="0" i="1" smtClean="0">
                                <a:latin typeface="Cambria Math" panose="02040503050406030204" pitchFamily="18" charset="0"/>
                              </a:rPr>
                            </m:ctrlPr>
                          </m:sSubPr>
                          <m:e>
                            <m:r>
                              <a:rPr lang="en-US" sz="2200" b="0" i="1" smtClean="0">
                                <a:latin typeface="Cambria Math" charset="0"/>
                              </a:rPr>
                              <m:t>𝑋</m:t>
                            </m:r>
                          </m:e>
                          <m:sub>
                            <m:r>
                              <a:rPr lang="en-US" sz="2200" b="0" i="1" smtClean="0">
                                <a:latin typeface="Cambria Math" charset="0"/>
                              </a:rPr>
                              <m:t>𝑛</m:t>
                            </m:r>
                          </m:sub>
                        </m:sSub>
                      </m:e>
                      <m:sub>
                        <m:r>
                          <a:rPr lang="en-US" sz="2200" b="0" i="1" smtClean="0">
                            <a:latin typeface="Cambria Math" charset="0"/>
                          </a:rPr>
                          <m:t>𝑘</m:t>
                        </m:r>
                      </m:sub>
                    </m:sSub>
                    <m:r>
                      <a:rPr lang="en-US" sz="2200" b="0" i="1" smtClean="0">
                        <a:latin typeface="Cambria Math" charset="0"/>
                        <a:ea typeface="Cambria Math" charset="0"/>
                        <a:cs typeface="Cambria Math" charset="0"/>
                      </a:rPr>
                      <m:t>⋃</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charset="0"/>
                            <a:ea typeface="Cambria Math" charset="0"/>
                            <a:cs typeface="Cambria Math" charset="0"/>
                          </a:rPr>
                          <m:t>𝑃</m:t>
                        </m:r>
                      </m:e>
                      <m:sub>
                        <m:r>
                          <a:rPr lang="en-US" sz="2200" b="0" i="1" smtClean="0">
                            <a:latin typeface="Cambria Math" charset="0"/>
                            <a:ea typeface="Cambria Math" charset="0"/>
                            <a:cs typeface="Cambria Math" charset="0"/>
                          </a:rPr>
                          <m:t>𝑘</m:t>
                        </m:r>
                        <m:r>
                          <a:rPr lang="en-US" sz="2200" b="0" i="1" smtClean="0">
                            <a:latin typeface="Cambria Math" charset="0"/>
                            <a:ea typeface="Cambria Math" charset="0"/>
                            <a:cs typeface="Cambria Math" charset="0"/>
                          </a:rPr>
                          <m:t>−1</m:t>
                        </m:r>
                      </m:sub>
                    </m:sSub>
                    <m:r>
                      <a:rPr lang="en-US" sz="2200" b="0" i="1" smtClean="0">
                        <a:latin typeface="Cambria Math" charset="0"/>
                        <a:ea typeface="Cambria Math" charset="0"/>
                        <a:cs typeface="Cambria Math" charset="0"/>
                      </a:rPr>
                      <m:t> </m:t>
                    </m:r>
                  </m:oMath>
                </a14:m>
                <a:r>
                  <a:rPr lang="en-US" sz="2200" dirty="0"/>
                  <a:t> optimizes a fixed metric (this can be p-value,    F-stat; validation MSE, </a:t>
                </a:r>
                <a14:m>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charset="0"/>
                          </a:rPr>
                          <m:t>𝑅</m:t>
                        </m:r>
                      </m:e>
                      <m:sup>
                        <m:r>
                          <a:rPr lang="en-US" sz="2200" b="0" i="1" smtClean="0">
                            <a:latin typeface="Cambria Math" charset="0"/>
                          </a:rPr>
                          <m:t>2</m:t>
                        </m:r>
                      </m:sup>
                    </m:sSup>
                  </m:oMath>
                </a14:m>
                <a:r>
                  <a:rPr lang="en-US" sz="2200" dirty="0"/>
                  <a:t>; or </a:t>
                </a:r>
                <a:r>
                  <a:rPr lang="en-US" sz="2200" b="1" dirty="0"/>
                  <a:t>AIC/BIC</a:t>
                </a:r>
                <a:r>
                  <a:rPr lang="en-US" sz="2200" dirty="0"/>
                  <a:t> on training set). </a:t>
                </a:r>
              </a:p>
              <a:p>
                <a:pPr marL="1200120" lvl="1" indent="-457200">
                  <a:buFont typeface="+mj-lt"/>
                  <a:buAutoNum type="alphaUcPeriod"/>
                </a:pPr>
                <a:r>
                  <a:rPr lang="en-US" sz="2200" dirty="0"/>
                  <a:t>Let </a:t>
                </a:r>
                <a14:m>
                  <m:oMath xmlns:m="http://schemas.openxmlformats.org/officeDocument/2006/math">
                    <m:sSub>
                      <m:sSubPr>
                        <m:ctrlPr>
                          <a:rPr lang="en-US" sz="2200" b="0" i="1" smtClean="0">
                            <a:latin typeface="Cambria Math" panose="02040503050406030204" pitchFamily="18" charset="0"/>
                          </a:rPr>
                        </m:ctrlPr>
                      </m:sSubPr>
                      <m:e>
                        <m:r>
                          <a:rPr lang="en-US" sz="2200" i="1" smtClean="0">
                            <a:latin typeface="Cambria Math" charset="0"/>
                          </a:rPr>
                          <m:t>𝑀</m:t>
                        </m:r>
                      </m:e>
                      <m:sub>
                        <m:r>
                          <a:rPr lang="en-US" sz="2200" b="0" i="1" smtClean="0">
                            <a:latin typeface="Cambria Math" charset="0"/>
                          </a:rPr>
                          <m:t>𝑘</m:t>
                        </m:r>
                      </m:sub>
                    </m:sSub>
                  </m:oMath>
                </a14:m>
                <a:r>
                  <a:rPr lang="en-US" sz="2200" dirty="0"/>
                  <a:t> denote the model constructed </a:t>
                </a:r>
                <a:r>
                  <a:rPr lang="en-US" dirty="0"/>
                  <a:t>from the optimal Pk. </a:t>
                </a:r>
              </a:p>
              <a:p>
                <a:pPr marL="457200" indent="-457200">
                  <a:buFont typeface="+mj-lt"/>
                  <a:buAutoNum type="arabicPeriod"/>
                </a:pPr>
                <a:r>
                  <a:rPr lang="en-US" sz="2400" dirty="0"/>
                  <a:t>Select the model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𝑀</m:t>
                        </m:r>
                      </m:e>
                      <m:sub/>
                    </m:sSub>
                  </m:oMath>
                </a14:m>
                <a:r>
                  <a:rPr lang="en-US" sz="2400" dirty="0"/>
                  <a:t> amongst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charset="0"/>
                          </a:rPr>
                          <m:t>{</m:t>
                        </m:r>
                        <m:r>
                          <a:rPr lang="en-US" sz="2400" i="1">
                            <a:latin typeface="Cambria Math" charset="0"/>
                          </a:rPr>
                          <m:t>𝑀</m:t>
                        </m:r>
                      </m:e>
                      <m:sub>
                        <m:r>
                          <a:rPr lang="en-US" sz="2400" i="1">
                            <a:latin typeface="Cambria Math" charset="0"/>
                          </a:rPr>
                          <m:t>0</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𝑀</m:t>
                        </m:r>
                      </m:e>
                      <m:sub>
                        <m:r>
                          <a:rPr lang="en-US" sz="2400" i="1">
                            <a:latin typeface="Cambria Math" charset="0"/>
                          </a:rPr>
                          <m:t>1</m:t>
                        </m:r>
                      </m:sub>
                    </m:sSub>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𝑀</m:t>
                        </m:r>
                      </m:e>
                      <m:sub>
                        <m:r>
                          <a:rPr lang="en-US" sz="2400" i="1">
                            <a:latin typeface="Cambria Math" charset="0"/>
                          </a:rPr>
                          <m:t>𝐽</m:t>
                        </m:r>
                      </m:sub>
                    </m:sSub>
                    <m:r>
                      <a:rPr lang="en-US" sz="2400" i="1">
                        <a:latin typeface="Cambria Math" charset="0"/>
                      </a:rPr>
                      <m:t>}</m:t>
                    </m:r>
                  </m:oMath>
                </a14:m>
                <a:r>
                  <a:rPr lang="en-US" sz="2400" dirty="0"/>
                  <a:t> that optimizes a fixed metric (this can be validation MSE, </a:t>
                </a:r>
                <a14:m>
                  <m:oMath xmlns:m="http://schemas.openxmlformats.org/officeDocument/2006/math">
                    <m:sSup>
                      <m:sSupPr>
                        <m:ctrlPr>
                          <a:rPr lang="en-US" sz="2400" i="1">
                            <a:latin typeface="Cambria Math" panose="02040503050406030204" pitchFamily="18" charset="0"/>
                          </a:rPr>
                        </m:ctrlPr>
                      </m:sSupPr>
                      <m:e>
                        <m:r>
                          <a:rPr lang="en-US" sz="2400" i="1">
                            <a:latin typeface="Cambria Math" charset="0"/>
                          </a:rPr>
                          <m:t>𝑅</m:t>
                        </m:r>
                      </m:e>
                      <m:sup>
                        <m:r>
                          <a:rPr lang="en-US" sz="2400" i="1">
                            <a:latin typeface="Cambria Math" charset="0"/>
                          </a:rPr>
                          <m:t>2</m:t>
                        </m:r>
                      </m:sup>
                    </m:sSup>
                  </m:oMath>
                </a14:m>
                <a:r>
                  <a:rPr lang="en-US" sz="2400" dirty="0"/>
                  <a:t>; or </a:t>
                </a:r>
                <a:r>
                  <a:rPr lang="en-US" sz="2400" b="1" dirty="0"/>
                  <a:t>AIC/BIC</a:t>
                </a:r>
                <a:r>
                  <a:rPr lang="en-US" sz="2400" dirty="0"/>
                  <a:t> on training set). </a:t>
                </a:r>
              </a:p>
              <a:p>
                <a:r>
                  <a:rPr lang="en-US" sz="2400" dirty="0"/>
                  <a:t>4.   Evaluate the final model </a:t>
                </a:r>
                <a14:m>
                  <m:oMath xmlns:m="http://schemas.openxmlformats.org/officeDocument/2006/math">
                    <m:r>
                      <a:rPr lang="en-US" sz="2400" b="0" i="1" smtClean="0">
                        <a:latin typeface="Cambria Math" charset="0"/>
                      </a:rPr>
                      <m:t>𝑀</m:t>
                    </m:r>
                    <m:r>
                      <a:rPr lang="en-US" sz="2400" b="0" i="0" smtClean="0">
                        <a:latin typeface="Cambria Math" charset="0"/>
                      </a:rPr>
                      <m:t> </m:t>
                    </m:r>
                  </m:oMath>
                </a14:m>
                <a:r>
                  <a:rPr lang="en-US" sz="2400" dirty="0"/>
                  <a:t>on the testing set.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7885" y="983807"/>
                <a:ext cx="10327008" cy="2111143"/>
              </a:xfrm>
              <a:blipFill rotWithShape="0">
                <a:blip r:embed="rId2"/>
                <a:stretch>
                  <a:fillRect l="-885" t="-2305" b="-1792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spTree>
    <p:extLst>
      <p:ext uri="{BB962C8B-B14F-4D97-AF65-F5344CB8AC3E}">
        <p14:creationId xmlns:p14="http://schemas.microsoft.com/office/powerpoint/2010/main" val="10826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Stepwise Variable Selection Computational Complexity</a:t>
            </a:r>
          </a:p>
        </p:txBody>
      </p:sp>
      <p:sp>
        <p:nvSpPr>
          <p:cNvPr id="3" name="Content Placeholder 2"/>
          <p:cNvSpPr>
            <a:spLocks noGrp="1"/>
          </p:cNvSpPr>
          <p:nvPr>
            <p:ph idx="1"/>
          </p:nvPr>
        </p:nvSpPr>
        <p:spPr/>
        <p:txBody>
          <a:bodyPr/>
          <a:lstStyle/>
          <a:p>
            <a:pPr>
              <a:spcAft>
                <a:spcPts val="1200"/>
              </a:spcAft>
            </a:pPr>
            <a:r>
              <a:rPr lang="en-US" sz="2400" dirty="0"/>
              <a:t>How many models did we evaluate?</a:t>
            </a:r>
          </a:p>
          <a:p>
            <a:pPr marL="457200" indent="-457200">
              <a:spcAft>
                <a:spcPts val="1200"/>
              </a:spcAft>
              <a:buFont typeface="Arial" charset="0"/>
              <a:buChar char="•"/>
            </a:pPr>
            <a:r>
              <a:rPr lang="en-US" sz="2400" dirty="0"/>
              <a:t>1st step, </a:t>
            </a:r>
            <a:r>
              <a:rPr lang="en-US" sz="2400" i="1" dirty="0"/>
              <a:t>J</a:t>
            </a:r>
            <a:r>
              <a:rPr lang="en-US" sz="2400" b="1" dirty="0"/>
              <a:t> Models</a:t>
            </a:r>
          </a:p>
          <a:p>
            <a:pPr marL="457200" indent="-457200">
              <a:spcAft>
                <a:spcPts val="1200"/>
              </a:spcAft>
              <a:buFont typeface="Arial" charset="0"/>
              <a:buChar char="•"/>
            </a:pPr>
            <a:r>
              <a:rPr lang="en-US" sz="2400" dirty="0"/>
              <a:t>2nd step, </a:t>
            </a:r>
            <a:r>
              <a:rPr lang="en-US" sz="2400" i="1" dirty="0"/>
              <a:t>J-1</a:t>
            </a:r>
            <a:r>
              <a:rPr lang="en-US" sz="2400" dirty="0"/>
              <a:t> </a:t>
            </a:r>
            <a:r>
              <a:rPr lang="en-US" sz="2400" b="1" dirty="0"/>
              <a:t>Models</a:t>
            </a:r>
            <a:r>
              <a:rPr lang="en-US" sz="2400" dirty="0"/>
              <a:t> (add 1 predictor out of </a:t>
            </a:r>
            <a:r>
              <a:rPr lang="en-US" sz="2400" i="1" dirty="0"/>
              <a:t>J-1</a:t>
            </a:r>
            <a:r>
              <a:rPr lang="en-US" sz="2400" dirty="0"/>
              <a:t> possible)</a:t>
            </a:r>
          </a:p>
          <a:p>
            <a:pPr marL="457200" indent="-457200">
              <a:spcAft>
                <a:spcPts val="1200"/>
              </a:spcAft>
              <a:buFont typeface="Arial" charset="0"/>
              <a:buChar char="•"/>
            </a:pPr>
            <a:r>
              <a:rPr lang="en-US" sz="2400" dirty="0"/>
              <a:t>3rd step, </a:t>
            </a:r>
            <a:r>
              <a:rPr lang="en-US" sz="2400" i="1" dirty="0"/>
              <a:t>J-2 </a:t>
            </a:r>
            <a:r>
              <a:rPr lang="en-US" sz="2400" b="1" dirty="0"/>
              <a:t>Models</a:t>
            </a:r>
            <a:r>
              <a:rPr lang="en-US" sz="2400" dirty="0"/>
              <a:t> (add 1 predictor out of </a:t>
            </a:r>
            <a:r>
              <a:rPr lang="en-US" sz="2400" i="1" dirty="0"/>
              <a:t>J-2 </a:t>
            </a:r>
            <a:r>
              <a:rPr lang="en-US" sz="2400" dirty="0"/>
              <a:t>possible)</a:t>
            </a:r>
          </a:p>
          <a:p>
            <a:pPr marL="457200" indent="-457200">
              <a:spcAft>
                <a:spcPts val="1200"/>
              </a:spcAft>
              <a:buFont typeface="Arial" charset="0"/>
              <a:buChar char="•"/>
            </a:pPr>
            <a:r>
              <a:rPr lang="mr-IN" sz="2400" dirty="0"/>
              <a:t>…</a:t>
            </a:r>
            <a:endParaRPr lang="en-US" sz="2400" dirty="0"/>
          </a:p>
          <a:p>
            <a:pPr>
              <a:spcAft>
                <a:spcPts val="1200"/>
              </a:spcAft>
            </a:pPr>
            <a:endParaRPr lang="en-US" sz="2400" dirty="0"/>
          </a:p>
          <a:p>
            <a:pPr>
              <a:spcAft>
                <a:spcPts val="1200"/>
              </a:spcAft>
            </a:pPr>
            <a:endParaRPr lang="en-US" sz="2400" dirty="0"/>
          </a:p>
          <a:p>
            <a:pPr>
              <a:spcAft>
                <a:spcPts val="1200"/>
              </a:spcAft>
            </a:pPr>
            <a:endParaRPr lang="en-US" sz="2400" b="1" dirty="0"/>
          </a:p>
          <a:p>
            <a:pPr>
              <a:spcAft>
                <a:spcPts val="1200"/>
              </a:spcAft>
            </a:pPr>
            <a:endParaRPr lang="en-US" sz="2400" dirty="0"/>
          </a:p>
          <a:p>
            <a:pPr>
              <a:spcAft>
                <a:spcPts val="1200"/>
              </a:spcAft>
            </a:pPr>
            <a:endParaRPr lang="en-US" sz="2400" dirty="0">
              <a:effectLst/>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pic>
        <p:nvPicPr>
          <p:cNvPr id="5" name="Picture 4"/>
          <p:cNvPicPr>
            <a:picLocks noChangeAspect="1"/>
          </p:cNvPicPr>
          <p:nvPr/>
        </p:nvPicPr>
        <p:blipFill>
          <a:blip r:embed="rId2"/>
          <a:stretch>
            <a:fillRect/>
          </a:stretch>
        </p:blipFill>
        <p:spPr>
          <a:xfrm>
            <a:off x="3818122" y="4811875"/>
            <a:ext cx="4159687" cy="477341"/>
          </a:xfrm>
          <a:prstGeom prst="rect">
            <a:avLst/>
          </a:prstGeom>
        </p:spPr>
      </p:pic>
    </p:spTree>
    <p:extLst>
      <p:ext uri="{BB962C8B-B14F-4D97-AF65-F5344CB8AC3E}">
        <p14:creationId xmlns:p14="http://schemas.microsoft.com/office/powerpoint/2010/main" val="185889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AIC and BIC </a:t>
            </a:r>
            <a:r>
              <a:rPr lang="mr-IN" dirty="0"/>
              <a:t>–</a:t>
            </a:r>
            <a:r>
              <a:rPr lang="en-US" dirty="0"/>
              <a:t> value of training data</a:t>
            </a:r>
          </a:p>
        </p:txBody>
      </p:sp>
      <p:sp>
        <p:nvSpPr>
          <p:cNvPr id="3" name="Content Placeholder 2"/>
          <p:cNvSpPr>
            <a:spLocks noGrp="1"/>
          </p:cNvSpPr>
          <p:nvPr>
            <p:ph idx="1"/>
          </p:nvPr>
        </p:nvSpPr>
        <p:spPr/>
        <p:txBody>
          <a:bodyPr/>
          <a:lstStyle/>
          <a:p>
            <a:pPr>
              <a:spcAft>
                <a:spcPts val="1200"/>
              </a:spcAft>
            </a:pPr>
            <a:endParaRPr lang="en-US" sz="2400" dirty="0"/>
          </a:p>
        </p:txBody>
      </p:sp>
      <p:pic>
        <p:nvPicPr>
          <p:cNvPr id="6" name="Picture 5" descr="sphx_glr_plot_learning_curve_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6464" y="1177758"/>
            <a:ext cx="6359071" cy="4769303"/>
          </a:xfrm>
          <a:prstGeom prst="rect">
            <a:avLst/>
          </a:prstGeom>
        </p:spPr>
      </p:pic>
      <p:sp>
        <p:nvSpPr>
          <p:cNvPr id="7" name="Slide Number Placeholder 6"/>
          <p:cNvSpPr>
            <a:spLocks noGrp="1"/>
          </p:cNvSpPr>
          <p:nvPr>
            <p:ph type="sldNum" sz="quarter" idx="12"/>
          </p:nvPr>
        </p:nvSpPr>
        <p:spPr/>
        <p:txBody>
          <a:bodyPr/>
          <a:lstStyle/>
          <a:p>
            <a:fld id="{81B7CCDB-6D39-0547-B7B3-C80E39D6513A}" type="slidenum">
              <a:rPr lang="en-US" smtClean="0"/>
              <a:t>43</a:t>
            </a:fld>
            <a:endParaRPr lang="en-US"/>
          </a:p>
        </p:txBody>
      </p:sp>
    </p:spTree>
    <p:extLst>
      <p:ext uri="{BB962C8B-B14F-4D97-AF65-F5344CB8AC3E}">
        <p14:creationId xmlns:p14="http://schemas.microsoft.com/office/powerpoint/2010/main" val="10308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AIC and BIC</a:t>
            </a:r>
          </a:p>
        </p:txBody>
      </p:sp>
      <p:sp>
        <p:nvSpPr>
          <p:cNvPr id="3" name="Content Placeholder 2"/>
          <p:cNvSpPr>
            <a:spLocks noGrp="1"/>
          </p:cNvSpPr>
          <p:nvPr>
            <p:ph idx="1"/>
          </p:nvPr>
        </p:nvSpPr>
        <p:spPr>
          <a:xfrm>
            <a:off x="833415" y="983807"/>
            <a:ext cx="10327008" cy="2111143"/>
          </a:xfrm>
        </p:spPr>
        <p:txBody>
          <a:bodyPr/>
          <a:lstStyle/>
          <a:p>
            <a:pPr>
              <a:spcAft>
                <a:spcPts val="1200"/>
              </a:spcAft>
            </a:pPr>
            <a:r>
              <a:rPr lang="en-US" sz="2400" dirty="0"/>
              <a:t>In the absence of training data (we may not want to use valuable data for validation)</a:t>
            </a:r>
          </a:p>
          <a:p>
            <a:pPr>
              <a:spcAft>
                <a:spcPts val="1200"/>
              </a:spcAft>
            </a:pPr>
            <a:r>
              <a:rPr lang="en-US" sz="2400" dirty="0"/>
              <a:t>We’ve mentioned using AIC/BIC to evaluate the explanatory powers of models.  The following formulae can be used to calculate these criteria:</a:t>
            </a:r>
          </a:p>
          <a:p>
            <a:pPr>
              <a:spcAft>
                <a:spcPts val="1200"/>
              </a:spcAft>
            </a:pPr>
            <a:endParaRPr lang="en-US" sz="2400" dirty="0"/>
          </a:p>
          <a:p>
            <a:pPr>
              <a:spcAft>
                <a:spcPts val="1200"/>
              </a:spcAft>
            </a:pPr>
            <a:endParaRPr lang="en-US" sz="2400" dirty="0"/>
          </a:p>
          <a:p>
            <a:pPr>
              <a:spcAft>
                <a:spcPts val="1200"/>
              </a:spcAft>
            </a:pPr>
            <a:r>
              <a:rPr lang="en-US" sz="2400" dirty="0"/>
              <a:t>where </a:t>
            </a:r>
            <a:r>
              <a:rPr lang="en-US" sz="2400" i="1" dirty="0"/>
              <a:t>J</a:t>
            </a:r>
            <a:r>
              <a:rPr lang="en-US" sz="2400" dirty="0"/>
              <a:t> is the number of predictors in model.</a:t>
            </a:r>
          </a:p>
          <a:p>
            <a:pPr>
              <a:spcAft>
                <a:spcPts val="1200"/>
              </a:spcAft>
            </a:pPr>
            <a:r>
              <a:rPr lang="en-US" sz="2400" dirty="0"/>
              <a:t>Intuitively, AIC/BIC is a loss function that depends both on the predictive error, MSE, and the complexity of the model. We see that we prefer a model with few parameters and low MSE.</a:t>
            </a:r>
          </a:p>
          <a:p>
            <a:pPr>
              <a:spcAft>
                <a:spcPts val="1200"/>
              </a:spcAft>
            </a:pPr>
            <a:r>
              <a:rPr lang="en-US" sz="2000" dirty="0"/>
              <a:t>But why do the formulae look this way - what is the justification? We will cover all that in A-sec2 today</a:t>
            </a:r>
          </a:p>
          <a:p>
            <a:pPr>
              <a:spcAft>
                <a:spcPts val="1200"/>
              </a:spcAft>
            </a:pPr>
            <a:endParaRPr lang="en-US" sz="2400" dirty="0"/>
          </a:p>
          <a:p>
            <a:pPr>
              <a:spcAft>
                <a:spcPts val="1200"/>
              </a:spcAft>
            </a:pPr>
            <a:endParaRPr lang="en-US" sz="2400" dirty="0"/>
          </a:p>
          <a:p>
            <a:pPr>
              <a:spcAft>
                <a:spcPts val="1200"/>
              </a:spcAft>
            </a:pPr>
            <a:endParaRPr lang="en-US" sz="2400" dirty="0"/>
          </a:p>
          <a:p>
            <a:pPr>
              <a:spcAft>
                <a:spcPts val="1200"/>
              </a:spcAft>
            </a:pPr>
            <a:endParaRPr lang="en-US" sz="2400" dirty="0"/>
          </a:p>
        </p:txBody>
      </p:sp>
      <p:pic>
        <p:nvPicPr>
          <p:cNvPr id="5" name="Picture 4"/>
          <p:cNvPicPr>
            <a:picLocks noChangeAspect="1"/>
          </p:cNvPicPr>
          <p:nvPr/>
        </p:nvPicPr>
        <p:blipFill>
          <a:blip r:embed="rId3"/>
          <a:stretch>
            <a:fillRect/>
          </a:stretch>
        </p:blipFill>
        <p:spPr>
          <a:xfrm>
            <a:off x="3599897" y="3130550"/>
            <a:ext cx="4356100" cy="90170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a:p>
        </p:txBody>
      </p:sp>
    </p:spTree>
    <p:extLst>
      <p:ext uri="{BB962C8B-B14F-4D97-AF65-F5344CB8AC3E}">
        <p14:creationId xmlns:p14="http://schemas.microsoft.com/office/powerpoint/2010/main" val="76706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sp>
        <p:nvSpPr>
          <p:cNvPr id="3" name="Slide Number Placeholder 2"/>
          <p:cNvSpPr>
            <a:spLocks noGrp="1"/>
          </p:cNvSpPr>
          <p:nvPr>
            <p:ph type="sldNum" sz="quarter" idx="12"/>
          </p:nvPr>
        </p:nvSpPr>
        <p:spPr/>
        <p:txBody>
          <a:bodyPr/>
          <a:lstStyle/>
          <a:p>
            <a:fld id="{81B7CCDB-6D39-0547-B7B3-C80E39D6513A}" type="slidenum">
              <a:rPr lang="en-US" smtClean="0"/>
              <a:t>45</a:t>
            </a:fld>
            <a:endParaRPr lang="en-US"/>
          </a:p>
        </p:txBody>
      </p:sp>
    </p:spTree>
    <p:extLst>
      <p:ext uri="{BB962C8B-B14F-4D97-AF65-F5344CB8AC3E}">
        <p14:creationId xmlns:p14="http://schemas.microsoft.com/office/powerpoint/2010/main" val="155744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88" y="1720515"/>
            <a:ext cx="6858000" cy="45720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46</a:t>
            </a:fld>
            <a:endParaRPr lang="en-US"/>
          </a:p>
        </p:txBody>
      </p:sp>
    </p:spTree>
    <p:extLst>
      <p:ext uri="{BB962C8B-B14F-4D97-AF65-F5344CB8AC3E}">
        <p14:creationId xmlns:p14="http://schemas.microsoft.com/office/powerpoint/2010/main" val="19594688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88" y="1719072"/>
            <a:ext cx="6858000" cy="45720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47</a:t>
            </a:fld>
            <a:endParaRPr lang="en-US"/>
          </a:p>
        </p:txBody>
      </p:sp>
    </p:spTree>
    <p:extLst>
      <p:ext uri="{BB962C8B-B14F-4D97-AF65-F5344CB8AC3E}">
        <p14:creationId xmlns:p14="http://schemas.microsoft.com/office/powerpoint/2010/main" val="1132008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888" y="1719072"/>
            <a:ext cx="6858000" cy="4572000"/>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48</a:t>
            </a:fld>
            <a:endParaRPr lang="en-US"/>
          </a:p>
        </p:txBody>
      </p:sp>
      <p:sp>
        <p:nvSpPr>
          <p:cNvPr id="11" name="Rectangle 10"/>
          <p:cNvSpPr/>
          <p:nvPr/>
        </p:nvSpPr>
        <p:spPr>
          <a:xfrm>
            <a:off x="6003235" y="5115339"/>
            <a:ext cx="344556" cy="238539"/>
          </a:xfrm>
          <a:prstGeom prst="rect">
            <a:avLst/>
          </a:prstGeom>
          <a:solidFill>
            <a:srgbClr val="F9F9F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4651513" y="2199861"/>
            <a:ext cx="5375108" cy="3154017"/>
            <a:chOff x="4651513" y="2199861"/>
            <a:chExt cx="5375108" cy="3154017"/>
          </a:xfrm>
        </p:grpSpPr>
        <p:cxnSp>
          <p:nvCxnSpPr>
            <p:cNvPr id="6" name="Straight Connector 5"/>
            <p:cNvCxnSpPr/>
            <p:nvPr/>
          </p:nvCxnSpPr>
          <p:spPr>
            <a:xfrm flipV="1">
              <a:off x="4651513" y="2769704"/>
              <a:ext cx="4081670" cy="2584174"/>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263270" y="2199861"/>
              <a:ext cx="763351" cy="369332"/>
            </a:xfrm>
            <a:prstGeom prst="rect">
              <a:avLst/>
            </a:prstGeom>
            <a:noFill/>
          </p:spPr>
          <p:txBody>
            <a:bodyPr wrap="none" rtlCol="0">
              <a:spAutoFit/>
            </a:bodyPr>
            <a:lstStyle/>
            <a:p>
              <a:r>
                <a:rPr lang="en-US" dirty="0">
                  <a:solidFill>
                    <a:schemeClr val="accent1">
                      <a:lumMod val="75000"/>
                    </a:schemeClr>
                  </a:solidFill>
                </a:rPr>
                <a:t>Linear</a:t>
              </a:r>
            </a:p>
          </p:txBody>
        </p:sp>
      </p:grpSp>
      <p:grpSp>
        <p:nvGrpSpPr>
          <p:cNvPr id="18" name="Group 17"/>
          <p:cNvGrpSpPr/>
          <p:nvPr/>
        </p:nvGrpSpPr>
        <p:grpSpPr>
          <a:xfrm>
            <a:off x="3896139" y="2660080"/>
            <a:ext cx="6473268" cy="2410447"/>
            <a:chOff x="3896139" y="2660080"/>
            <a:chExt cx="6473268" cy="2410447"/>
          </a:xfrm>
        </p:grpSpPr>
        <p:sp>
          <p:nvSpPr>
            <p:cNvPr id="10" name="Freeform 9"/>
            <p:cNvSpPr/>
            <p:nvPr/>
          </p:nvSpPr>
          <p:spPr>
            <a:xfrm>
              <a:off x="3896139" y="2690189"/>
              <a:ext cx="4837044" cy="2380338"/>
            </a:xfrm>
            <a:custGeom>
              <a:avLst/>
              <a:gdLst>
                <a:gd name="connsiteX0" fmla="*/ 0 w 4638261"/>
                <a:gd name="connsiteY0" fmla="*/ 874644 h 3086824"/>
                <a:gd name="connsiteX1" fmla="*/ 2478157 w 4638261"/>
                <a:gd name="connsiteY1" fmla="*/ 3074505 h 3086824"/>
                <a:gd name="connsiteX2" fmla="*/ 4638261 w 4638261"/>
                <a:gd name="connsiteY2" fmla="*/ 0 h 3086824"/>
              </a:gdLst>
              <a:ahLst/>
              <a:cxnLst>
                <a:cxn ang="0">
                  <a:pos x="connsiteX0" y="connsiteY0"/>
                </a:cxn>
                <a:cxn ang="0">
                  <a:pos x="connsiteX1" y="connsiteY1"/>
                </a:cxn>
                <a:cxn ang="0">
                  <a:pos x="connsiteX2" y="connsiteY2"/>
                </a:cxn>
              </a:cxnLst>
              <a:rect l="l" t="t" r="r" b="b"/>
              <a:pathLst>
                <a:path w="4638261" h="3086824">
                  <a:moveTo>
                    <a:pt x="0" y="874644"/>
                  </a:moveTo>
                  <a:cubicBezTo>
                    <a:pt x="852556" y="2047461"/>
                    <a:pt x="1705113" y="3220279"/>
                    <a:pt x="2478157" y="3074505"/>
                  </a:cubicBezTo>
                  <a:cubicBezTo>
                    <a:pt x="3251201" y="2928731"/>
                    <a:pt x="4638261" y="0"/>
                    <a:pt x="4638261" y="0"/>
                  </a:cubicBezTo>
                </a:path>
              </a:pathLst>
            </a:cu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9263270" y="2660080"/>
              <a:ext cx="1106137" cy="369332"/>
            </a:xfrm>
            <a:prstGeom prst="rect">
              <a:avLst/>
            </a:prstGeom>
            <a:noFill/>
          </p:spPr>
          <p:txBody>
            <a:bodyPr wrap="none" rtlCol="0">
              <a:spAutoFit/>
            </a:bodyPr>
            <a:lstStyle/>
            <a:p>
              <a:r>
                <a:rPr lang="en-US" dirty="0">
                  <a:solidFill>
                    <a:schemeClr val="accent2"/>
                  </a:solidFill>
                </a:rPr>
                <a:t>Quadratic</a:t>
              </a:r>
            </a:p>
          </p:txBody>
        </p:sp>
      </p:grpSp>
    </p:spTree>
    <p:extLst>
      <p:ext uri="{BB962C8B-B14F-4D97-AF65-F5344CB8AC3E}">
        <p14:creationId xmlns:p14="http://schemas.microsoft.com/office/powerpoint/2010/main" val="1605903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a:t>
            </a:r>
          </a:p>
        </p:txBody>
      </p:sp>
      <p:sp>
        <p:nvSpPr>
          <p:cNvPr id="3" name="Content Placeholder 2"/>
          <p:cNvSpPr>
            <a:spLocks noGrp="1"/>
          </p:cNvSpPr>
          <p:nvPr>
            <p:ph idx="1"/>
          </p:nvPr>
        </p:nvSpPr>
        <p:spPr/>
        <p:txBody>
          <a:bodyPr/>
          <a:lstStyle/>
          <a:p>
            <a:r>
              <a:rPr lang="en-US" sz="2400" dirty="0"/>
              <a:t>If you have to guess someone's height, would you rather be told</a:t>
            </a:r>
          </a:p>
          <a:p>
            <a:pPr lvl="1">
              <a:buFont typeface="Arial" charset="0"/>
              <a:buChar char="•"/>
            </a:pPr>
            <a:r>
              <a:rPr lang="en-US" dirty="0"/>
              <a:t>Their weight, only</a:t>
            </a:r>
          </a:p>
          <a:p>
            <a:pPr lvl="1">
              <a:buFont typeface="Arial" charset="0"/>
              <a:buChar char="•"/>
            </a:pPr>
            <a:r>
              <a:rPr lang="en-US" dirty="0"/>
              <a:t>Their weight and gender</a:t>
            </a:r>
          </a:p>
          <a:p>
            <a:pPr lvl="1">
              <a:buFont typeface="Arial" charset="0"/>
              <a:buChar char="•"/>
            </a:pPr>
            <a:r>
              <a:rPr lang="en-US" dirty="0"/>
              <a:t>Their weight, gender, and income</a:t>
            </a:r>
          </a:p>
          <a:p>
            <a:pPr lvl="1">
              <a:buFont typeface="Arial" charset="0"/>
              <a:buChar char="•"/>
            </a:pPr>
            <a:r>
              <a:rPr lang="en-US" dirty="0"/>
              <a:t>Their weight, gender, income, and favorite number</a:t>
            </a:r>
          </a:p>
          <a:p>
            <a:pPr lvl="1">
              <a:buFont typeface="Arial" charset="0"/>
              <a:buChar char="•"/>
            </a:pPr>
            <a:endParaRPr lang="en-US" dirty="0"/>
          </a:p>
          <a:p>
            <a:r>
              <a:rPr lang="en-US" sz="2400" dirty="0"/>
              <a:t>Of course, you'd always want as much data about a person as possible. Even though height and favorite number may not be strongly related, at worst you could just ignore the information on favorite number. We want our models to be able to take in lots of data as they make their predictions.</a:t>
            </a:r>
          </a:p>
          <a:p>
            <a:br>
              <a:rPr lang="en-US" sz="2400" dirty="0"/>
            </a:b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4</a:t>
            </a:fld>
            <a:endParaRPr lang="en-US"/>
          </a:p>
        </p:txBody>
      </p:sp>
    </p:spTree>
    <p:extLst>
      <p:ext uri="{BB962C8B-B14F-4D97-AF65-F5344CB8AC3E}">
        <p14:creationId xmlns:p14="http://schemas.microsoft.com/office/powerpoint/2010/main" val="20421949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633" y="1719072"/>
            <a:ext cx="6858001" cy="4572000"/>
          </a:xfrm>
          <a:prstGeom prst="rect">
            <a:avLst/>
          </a:prstGeom>
        </p:spPr>
      </p:pic>
      <p:sp>
        <p:nvSpPr>
          <p:cNvPr id="2" name="Title 1"/>
          <p:cNvSpPr>
            <a:spLocks noGrp="1"/>
          </p:cNvSpPr>
          <p:nvPr>
            <p:ph type="title"/>
          </p:nvPr>
        </p:nvSpPr>
        <p:spPr/>
        <p:txBody>
          <a:bodyPr/>
          <a:lstStyle/>
          <a:p>
            <a:r>
              <a:rPr lang="en-US" dirty="0"/>
              <a:t>Validation</a:t>
            </a:r>
          </a:p>
        </p:txBody>
      </p:sp>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spTree>
    <p:extLst>
      <p:ext uri="{BB962C8B-B14F-4D97-AF65-F5344CB8AC3E}">
        <p14:creationId xmlns:p14="http://schemas.microsoft.com/office/powerpoint/2010/main" val="10591948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 Motivation </a:t>
            </a:r>
          </a:p>
        </p:txBody>
      </p:sp>
      <p:sp>
        <p:nvSpPr>
          <p:cNvPr id="3" name="Content Placeholder 2"/>
          <p:cNvSpPr>
            <a:spLocks noGrp="1"/>
          </p:cNvSpPr>
          <p:nvPr>
            <p:ph idx="1"/>
          </p:nvPr>
        </p:nvSpPr>
        <p:spPr/>
        <p:txBody>
          <a:bodyPr/>
          <a:lstStyle/>
          <a:p>
            <a:pPr>
              <a:spcAft>
                <a:spcPts val="1200"/>
              </a:spcAft>
            </a:pPr>
            <a:r>
              <a:rPr lang="en-US" sz="2400" dirty="0"/>
              <a:t>Using a single validation set to select amongst multiple models can be problematic - </a:t>
            </a:r>
            <a:r>
              <a:rPr lang="en-US" sz="2400" b="1" dirty="0"/>
              <a:t>there is the possibility of overfitting to the validation set</a:t>
            </a:r>
            <a:r>
              <a:rPr lang="en-US" sz="2400" dirty="0"/>
              <a:t>.</a:t>
            </a:r>
          </a:p>
          <a:p>
            <a:pPr>
              <a:spcAft>
                <a:spcPts val="1200"/>
              </a:spcAft>
            </a:pPr>
            <a:r>
              <a:rPr lang="en-US" sz="2400" dirty="0"/>
              <a:t>One solution to the problems raised by using a single validation set is to evaluate each model on </a:t>
            </a:r>
            <a:r>
              <a:rPr lang="en-US" sz="2400" b="1" dirty="0"/>
              <a:t>multiple</a:t>
            </a:r>
            <a:r>
              <a:rPr lang="en-US" sz="2400" dirty="0"/>
              <a:t> validation sets and average the validation performance. </a:t>
            </a:r>
          </a:p>
          <a:p>
            <a:pPr>
              <a:spcAft>
                <a:spcPts val="1200"/>
              </a:spcAft>
            </a:pPr>
            <a:r>
              <a:rPr lang="en-US" sz="2400" dirty="0"/>
              <a:t>One can randomly split the training set into training and validation multiple times </a:t>
            </a:r>
            <a:r>
              <a:rPr lang="en-US" sz="2400" b="1" dirty="0">
                <a:solidFill>
                  <a:srgbClr val="C00000"/>
                </a:solidFill>
              </a:rPr>
              <a:t>but</a:t>
            </a:r>
            <a:r>
              <a:rPr lang="en-US" sz="2400" dirty="0"/>
              <a:t> randomly creating these sets can create the scenario where important features of the data never appear in our random draws.</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spTree>
    <p:extLst>
      <p:ext uri="{BB962C8B-B14F-4D97-AF65-F5344CB8AC3E}">
        <p14:creationId xmlns:p14="http://schemas.microsoft.com/office/powerpoint/2010/main" val="92553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Leave-One-Out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7078" y="886210"/>
                <a:ext cx="11365630" cy="2111143"/>
              </a:xfrm>
            </p:spPr>
            <p:txBody>
              <a:bodyPr/>
              <a:lstStyle/>
              <a:p>
                <a:r>
                  <a:rPr lang="en-US" sz="2400" dirty="0"/>
                  <a:t>Given a data set </a:t>
                </a:r>
                <a14:m>
                  <m:oMath xmlns:m="http://schemas.openxmlformats.org/officeDocument/2006/math">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𝑛</m:t>
                            </m:r>
                          </m:sub>
                        </m:sSub>
                      </m:e>
                    </m:d>
                    <m:r>
                      <a:rPr lang="en-US" sz="2400" b="0" i="0" smtClean="0">
                        <a:latin typeface="Cambria Math" charset="0"/>
                      </a:rPr>
                      <m:t>,</m:t>
                    </m:r>
                  </m:oMath>
                </a14:m>
                <a:r>
                  <a:rPr lang="en-US" sz="2400" dirty="0"/>
                  <a:t> where each </a:t>
                </a:r>
                <a14:m>
                  <m:oMath xmlns:m="http://schemas.openxmlformats.org/officeDocument/2006/math">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i="1">
                                <a:latin typeface="Cambria Math" charset="0"/>
                              </a:rPr>
                              <m:t>𝑛</m:t>
                            </m:r>
                          </m:sub>
                        </m:sSub>
                      </m:e>
                    </m:d>
                  </m:oMath>
                </a14:m>
                <a:r>
                  <a:rPr lang="en-US" sz="2400" dirty="0"/>
                  <a:t> contains </a:t>
                </a:r>
                <a:r>
                  <a:rPr lang="en-US" sz="2400" i="1" dirty="0"/>
                  <a:t>J</a:t>
                </a:r>
                <a:r>
                  <a:rPr lang="en-US" sz="2400" dirty="0"/>
                  <a:t> features. </a:t>
                </a:r>
              </a:p>
              <a:p>
                <a:r>
                  <a:rPr lang="en-US" sz="2400" dirty="0"/>
                  <a:t>To ensure that every observation in the dataset is included in at least one training set and at least one validation set, we create training/validation splits using the </a:t>
                </a:r>
                <a:r>
                  <a:rPr lang="en-US" sz="2400" b="1" i="1" dirty="0"/>
                  <a:t>leave one out </a:t>
                </a:r>
                <a:r>
                  <a:rPr lang="en-US" sz="2400" dirty="0"/>
                  <a:t>method: </a:t>
                </a:r>
              </a:p>
              <a:p>
                <a:pPr marL="811213" lvl="1" indent="-354013">
                  <a:buFont typeface="Arial" charset="0"/>
                  <a:buChar char="•"/>
                </a:pPr>
                <a:r>
                  <a:rPr lang="en-US" dirty="0"/>
                  <a:t>validation set: </a:t>
                </a:r>
                <a14:m>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m:t>
                        </m:r>
                        <m:r>
                          <a:rPr lang="en-US" i="1">
                            <a:latin typeface="Cambria Math" charset="0"/>
                          </a:rPr>
                          <m:t>𝑋</m:t>
                        </m:r>
                      </m:e>
                      <m:sub>
                        <m:r>
                          <a:rPr lang="en-US" b="0" i="1" smtClean="0">
                            <a:latin typeface="Cambria Math" charset="0"/>
                          </a:rPr>
                          <m:t>𝑖</m:t>
                        </m:r>
                      </m:sub>
                    </m:sSub>
                    <m:r>
                      <a:rPr lang="en-US" b="0" i="1" smtClean="0">
                        <a:latin typeface="Cambria Math" charset="0"/>
                      </a:rPr>
                      <m:t>}</m:t>
                    </m:r>
                    <m:r>
                      <a:rPr lang="en-US" i="1">
                        <a:latin typeface="Cambria Math" charset="0"/>
                      </a:rPr>
                      <m:t> </m:t>
                    </m:r>
                  </m:oMath>
                </a14:m>
                <a:r>
                  <a:rPr lang="en-US" dirty="0"/>
                  <a:t> </a:t>
                </a:r>
              </a:p>
              <a:p>
                <a:pPr marL="811213" lvl="1" indent="-354013">
                  <a:spcAft>
                    <a:spcPts val="600"/>
                  </a:spcAft>
                  <a:buFont typeface="Arial" charset="0"/>
                  <a:buChar char="•"/>
                </a:pPr>
                <a:r>
                  <a:rPr lang="en-US" dirty="0"/>
                  <a:t>training set: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𝑋</m:t>
                        </m:r>
                      </m:e>
                      <m:sub>
                        <m:r>
                          <a:rPr lang="en-US" b="0" i="1" smtClean="0">
                            <a:latin typeface="Cambria Math" charset="0"/>
                          </a:rPr>
                          <m:t>−</m:t>
                        </m:r>
                        <m:r>
                          <a:rPr lang="en-US" i="1">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1</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𝑖</m:t>
                        </m:r>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𝑖</m:t>
                        </m:r>
                        <m:r>
                          <a:rPr lang="en-US" b="0" i="1" smtClean="0">
                            <a:latin typeface="Cambria Math" charset="0"/>
                          </a:rPr>
                          <m:t>+1</m:t>
                        </m:r>
                      </m:sub>
                    </m:sSub>
                    <m:r>
                      <a:rPr lang="en-US" b="0" i="1" smtClean="0">
                        <a:latin typeface="Cambria Math" charset="0"/>
                      </a:rPr>
                      <m:t>, …, </m:t>
                    </m:r>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𝑛</m:t>
                        </m:r>
                      </m:sub>
                    </m:sSub>
                    <m:r>
                      <a:rPr lang="en-US" b="0" i="1" smtClean="0">
                        <a:latin typeface="Cambria Math" charset="0"/>
                      </a:rPr>
                      <m:t>}  </m:t>
                    </m:r>
                  </m:oMath>
                </a14:m>
                <a:endParaRPr lang="en-US" sz="2000" dirty="0"/>
              </a:p>
              <a:p>
                <a:pPr>
                  <a:spcAft>
                    <a:spcPts val="600"/>
                  </a:spcAft>
                </a:pPr>
                <a:r>
                  <a:rPr lang="en-US" sz="2400" dirty="0"/>
                  <a:t>for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charset="0"/>
                          </a:rPr>
                          <m:t>𝑖</m:t>
                        </m:r>
                        <m:r>
                          <a:rPr lang="en-US" sz="2400" b="0" i="1" smtClean="0">
                            <a:latin typeface="Cambria Math" charset="0"/>
                          </a:rPr>
                          <m:t>=1,…,</m:t>
                        </m:r>
                        <m:r>
                          <a:rPr lang="en-US" sz="2400" b="0" i="1" smtClean="0">
                            <a:latin typeface="Cambria Math" charset="0"/>
                          </a:rPr>
                          <m:t>𝑛</m:t>
                        </m:r>
                        <m:r>
                          <a:rPr lang="en-US" sz="2400" b="0" i="1" smtClean="0">
                            <a:latin typeface="Cambria Math" charset="0"/>
                          </a:rPr>
                          <m:t>: </m:t>
                        </m:r>
                      </m:e>
                      <m:sub/>
                    </m:sSub>
                  </m:oMath>
                </a14:m>
                <a:r>
                  <a:rPr lang="en-US" sz="2400" dirty="0"/>
                  <a:t> </a:t>
                </a:r>
              </a:p>
              <a:p>
                <a:pPr marL="457200"/>
                <a:r>
                  <a:rPr lang="en-US" sz="2400" dirty="0"/>
                  <a:t>We fit the model on each training set, denoted </a:t>
                </a: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𝑓</m:t>
                            </m:r>
                          </m:e>
                        </m:acc>
                      </m:e>
                      <m:sub>
                        <m:sSub>
                          <m:sSubPr>
                            <m:ctrlPr>
                              <a:rPr lang="en-US" sz="2400" b="0" i="1" dirty="0" smtClean="0">
                                <a:latin typeface="Cambria Math" panose="02040503050406030204" pitchFamily="18" charset="0"/>
                              </a:rPr>
                            </m:ctrlPr>
                          </m:sSubPr>
                          <m:e>
                            <m:r>
                              <a:rPr lang="en-US" sz="2400" b="0" i="1" dirty="0" smtClean="0">
                                <a:latin typeface="Cambria Math" charset="0"/>
                              </a:rPr>
                              <m:t>𝑋</m:t>
                            </m:r>
                          </m:e>
                          <m:sub>
                            <m:r>
                              <a:rPr lang="en-US" sz="2400" b="0" i="1" dirty="0" smtClean="0">
                                <a:latin typeface="Cambria Math" charset="0"/>
                              </a:rPr>
                              <m:t>−1</m:t>
                            </m:r>
                          </m:sub>
                        </m:sSub>
                      </m:sub>
                    </m:sSub>
                    <m:r>
                      <a:rPr lang="en-US" sz="2400" b="0" i="1" dirty="0" smtClean="0">
                        <a:latin typeface="Cambria Math" charset="0"/>
                      </a:rPr>
                      <m:t>, </m:t>
                    </m:r>
                  </m:oMath>
                </a14:m>
                <a:r>
                  <a:rPr lang="en-US" sz="2400" dirty="0"/>
                  <a:t>and evaluate it on the corresponding validation set,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charset="0"/>
                              </a:rPr>
                              <m:t>𝑓</m:t>
                            </m:r>
                          </m:e>
                        </m:acc>
                      </m:e>
                      <m:sub>
                        <m:sSub>
                          <m:sSubPr>
                            <m:ctrlPr>
                              <a:rPr lang="en-US" sz="2400" i="1" dirty="0">
                                <a:latin typeface="Cambria Math" panose="02040503050406030204" pitchFamily="18" charset="0"/>
                              </a:rPr>
                            </m:ctrlPr>
                          </m:sSubPr>
                          <m:e>
                            <m:r>
                              <a:rPr lang="en-US" sz="2400" b="0" i="1" dirty="0" smtClean="0">
                                <a:latin typeface="Cambria Math" charset="0"/>
                              </a:rPr>
                              <m:t>𝑋</m:t>
                            </m:r>
                          </m:e>
                          <m:sub>
                            <m:r>
                              <a:rPr lang="en-US" sz="2400" i="1" dirty="0">
                                <a:latin typeface="Cambria Math" charset="0"/>
                              </a:rPr>
                              <m:t>−1</m:t>
                            </m:r>
                          </m:sub>
                        </m:sSub>
                      </m:sub>
                    </m:sSub>
                    <m:r>
                      <a:rPr lang="en-US" sz="2400" i="1" dirty="0">
                        <a:latin typeface="Cambria Math" charset="0"/>
                      </a:rPr>
                      <m:t> </m:t>
                    </m:r>
                    <m:r>
                      <a:rPr lang="en-US" sz="2400" b="0" i="1" dirty="0" smtClean="0">
                        <a:latin typeface="Cambria Math" charset="0"/>
                      </a:rPr>
                      <m:t>(</m:t>
                    </m:r>
                    <m:sSub>
                      <m:sSubPr>
                        <m:ctrlPr>
                          <a:rPr lang="en-US" sz="2400" b="0" i="1" dirty="0" smtClean="0">
                            <a:latin typeface="Cambria Math" panose="02040503050406030204" pitchFamily="18" charset="0"/>
                          </a:rPr>
                        </m:ctrlPr>
                      </m:sSubPr>
                      <m:e>
                        <m:r>
                          <a:rPr lang="en-US" sz="2400" b="0" i="1" dirty="0" smtClean="0">
                            <a:latin typeface="Cambria Math" charset="0"/>
                          </a:rPr>
                          <m:t>𝑋</m:t>
                        </m:r>
                      </m:e>
                      <m:sub>
                        <m:r>
                          <a:rPr lang="en-US" sz="2400" b="0" i="1" dirty="0" smtClean="0">
                            <a:latin typeface="Cambria Math" charset="0"/>
                          </a:rPr>
                          <m:t>𝑖</m:t>
                        </m:r>
                      </m:sub>
                    </m:sSub>
                    <m:r>
                      <a:rPr lang="en-US" sz="2400" b="0" i="1" dirty="0" smtClean="0">
                        <a:latin typeface="Cambria Math" charset="0"/>
                      </a:rPr>
                      <m:t>)</m:t>
                    </m:r>
                  </m:oMath>
                </a14:m>
                <a:r>
                  <a:rPr lang="en-US" sz="2400" dirty="0"/>
                  <a:t>. </a:t>
                </a:r>
              </a:p>
              <a:p>
                <a:pPr marL="12700"/>
                <a:r>
                  <a:rPr lang="en-US" sz="2400" dirty="0"/>
                  <a:t>The </a:t>
                </a:r>
                <a:r>
                  <a:rPr lang="en-US" sz="2400" b="1" i="1" dirty="0"/>
                  <a:t>cross validation score </a:t>
                </a:r>
                <a:r>
                  <a:rPr lang="en-US" sz="2400" dirty="0"/>
                  <a:t>is the performance of the model averaged across all validation sets: </a:t>
                </a:r>
              </a:p>
              <a:p>
                <a:endParaRPr lang="en-US" sz="2400" dirty="0"/>
              </a:p>
              <a:p>
                <a:r>
                  <a:rPr lang="en-US" sz="2400" dirty="0"/>
                  <a:t>where </a:t>
                </a:r>
                <a:r>
                  <a:rPr lang="en-US" sz="2400" i="1" dirty="0"/>
                  <a:t>L</a:t>
                </a:r>
                <a:r>
                  <a:rPr lang="en-US" sz="2400" dirty="0"/>
                  <a:t> is a loss function.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7078" y="886210"/>
                <a:ext cx="11365630" cy="2111143"/>
              </a:xfrm>
              <a:blipFill rotWithShape="0">
                <a:blip r:embed="rId2"/>
                <a:stretch>
                  <a:fillRect l="-804" t="-2305" b="-17694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51</a:t>
            </a:fld>
            <a:endParaRPr lang="en-US"/>
          </a:p>
        </p:txBody>
      </p:sp>
      <mc:AlternateContent xmlns:mc="http://schemas.openxmlformats.org/markup-compatibility/2006" xmlns:a14="http://schemas.microsoft.com/office/drawing/2010/main">
        <mc:Choice Requires="a14">
          <p:sp>
            <p:nvSpPr>
              <p:cNvPr id="5" name="Rectangle 4"/>
              <p:cNvSpPr/>
              <p:nvPr/>
            </p:nvSpPr>
            <p:spPr>
              <a:xfrm>
                <a:off x="3825923" y="5269978"/>
                <a:ext cx="4540154" cy="1100558"/>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i="1" smtClean="0">
                          <a:solidFill>
                            <a:schemeClr val="tx1">
                              <a:lumMod val="75000"/>
                              <a:lumOff val="25000"/>
                            </a:schemeClr>
                          </a:solidFill>
                          <a:latin typeface="Cambria Math" charset="0"/>
                        </a:rPr>
                        <m:t>𝐶𝑉</m:t>
                      </m:r>
                      <m:d>
                        <m:dPr>
                          <m:ctrlPr>
                            <a:rPr lang="en-US" sz="2400" i="1">
                              <a:solidFill>
                                <a:schemeClr val="tx1">
                                  <a:lumMod val="75000"/>
                                  <a:lumOff val="25000"/>
                                </a:schemeClr>
                              </a:solidFill>
                              <a:latin typeface="Cambria Math" panose="02040503050406030204" pitchFamily="18" charset="0"/>
                            </a:rPr>
                          </m:ctrlPr>
                        </m:dPr>
                        <m:e>
                          <m:r>
                            <m:rPr>
                              <m:sty m:val="p"/>
                            </m:rPr>
                            <a:rPr lang="en-US" sz="2400">
                              <a:solidFill>
                                <a:schemeClr val="tx1">
                                  <a:lumMod val="75000"/>
                                  <a:lumOff val="25000"/>
                                </a:schemeClr>
                              </a:solidFill>
                              <a:latin typeface="Cambria Math" charset="0"/>
                            </a:rPr>
                            <m:t>Model</m:t>
                          </m:r>
                        </m:e>
                      </m:d>
                      <m:r>
                        <a:rPr lang="en-US" sz="2400" i="1">
                          <a:solidFill>
                            <a:schemeClr val="tx1">
                              <a:lumMod val="75000"/>
                              <a:lumOff val="25000"/>
                            </a:schemeClr>
                          </a:solidFill>
                          <a:latin typeface="Cambria Math" charset="0"/>
                        </a:rPr>
                        <m:t>=</m:t>
                      </m:r>
                      <m:f>
                        <m:fPr>
                          <m:ctrlPr>
                            <a:rPr lang="mr-IN"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charset="0"/>
                            </a:rPr>
                            <m:t>1</m:t>
                          </m:r>
                        </m:num>
                        <m:den>
                          <m:r>
                            <a:rPr lang="en-US" sz="2400" i="1">
                              <a:solidFill>
                                <a:schemeClr val="tx1">
                                  <a:lumMod val="75000"/>
                                  <a:lumOff val="25000"/>
                                </a:schemeClr>
                              </a:solidFill>
                              <a:latin typeface="Cambria Math" charset="0"/>
                            </a:rPr>
                            <m:t>𝑛</m:t>
                          </m:r>
                        </m:den>
                      </m:f>
                      <m:nary>
                        <m:naryPr>
                          <m:chr m:val="∑"/>
                          <m:ctrlPr>
                            <a:rPr lang="is-IS" sz="2400" i="1" smtClean="0">
                              <a:solidFill>
                                <a:schemeClr val="tx1">
                                  <a:lumMod val="75000"/>
                                  <a:lumOff val="25000"/>
                                </a:schemeClr>
                              </a:solidFill>
                              <a:latin typeface="Cambria Math" panose="02040503050406030204" pitchFamily="18" charset="0"/>
                            </a:rPr>
                          </m:ctrlPr>
                        </m:naryPr>
                        <m:sub>
                          <m:r>
                            <m:rPr>
                              <m:brk m:alnAt="23"/>
                            </m:rPr>
                            <a:rPr lang="en-US" sz="2400" b="0" i="1" smtClean="0">
                              <a:solidFill>
                                <a:schemeClr val="tx1">
                                  <a:lumMod val="75000"/>
                                  <a:lumOff val="25000"/>
                                </a:schemeClr>
                              </a:solidFill>
                              <a:latin typeface="Cambria Math" charset="0"/>
                            </a:rPr>
                            <m:t>𝑖</m:t>
                          </m:r>
                          <m:r>
                            <a:rPr lang="en-US" sz="2400" b="0" i="1" smtClean="0">
                              <a:solidFill>
                                <a:schemeClr val="tx1">
                                  <a:lumMod val="75000"/>
                                  <a:lumOff val="25000"/>
                                </a:schemeClr>
                              </a:solidFill>
                              <a:latin typeface="Cambria Math" charset="0"/>
                            </a:rPr>
                            <m:t>=1</m:t>
                          </m:r>
                        </m:sub>
                        <m:sup>
                          <m:r>
                            <a:rPr lang="en-US" sz="2400" b="0" i="1" smtClean="0">
                              <a:solidFill>
                                <a:schemeClr val="tx1">
                                  <a:lumMod val="75000"/>
                                  <a:lumOff val="25000"/>
                                </a:schemeClr>
                              </a:solidFill>
                              <a:latin typeface="Cambria Math" charset="0"/>
                            </a:rPr>
                            <m:t>𝑛</m:t>
                          </m:r>
                        </m:sup>
                        <m:e>
                          <m:sSub>
                            <m:sSubPr>
                              <m:ctrlPr>
                                <a:rPr lang="en-US" sz="2400" i="1" dirty="0">
                                  <a:solidFill>
                                    <a:schemeClr val="tx1">
                                      <a:lumMod val="75000"/>
                                      <a:lumOff val="25000"/>
                                    </a:schemeClr>
                                  </a:solidFill>
                                  <a:latin typeface="Cambria Math" panose="02040503050406030204" pitchFamily="18" charset="0"/>
                                </a:rPr>
                              </m:ctrlPr>
                            </m:sSubPr>
                            <m:e>
                              <m:r>
                                <a:rPr lang="en-US" sz="2400" b="0" i="1" dirty="0" smtClean="0">
                                  <a:solidFill>
                                    <a:schemeClr val="tx1">
                                      <a:lumMod val="75000"/>
                                      <a:lumOff val="25000"/>
                                    </a:schemeClr>
                                  </a:solidFill>
                                  <a:latin typeface="Cambria Math" charset="0"/>
                                </a:rPr>
                                <m:t>𝐿</m:t>
                              </m:r>
                              <m:r>
                                <a:rPr lang="en-US" sz="2400" b="0" i="1" dirty="0" smtClean="0">
                                  <a:solidFill>
                                    <a:schemeClr val="tx1">
                                      <a:lumMod val="75000"/>
                                      <a:lumOff val="25000"/>
                                    </a:schemeClr>
                                  </a:solidFill>
                                  <a:latin typeface="Cambria Math" charset="0"/>
                                </a:rPr>
                                <m:t>(</m:t>
                              </m:r>
                              <m:acc>
                                <m:accPr>
                                  <m:chr m:val="̂"/>
                                  <m:ctrlPr>
                                    <a:rPr lang="en-US" sz="2400" i="1" dirty="0">
                                      <a:solidFill>
                                        <a:schemeClr val="tx1">
                                          <a:lumMod val="75000"/>
                                          <a:lumOff val="25000"/>
                                        </a:schemeClr>
                                      </a:solidFill>
                                      <a:latin typeface="Cambria Math" panose="02040503050406030204" pitchFamily="18" charset="0"/>
                                    </a:rPr>
                                  </m:ctrlPr>
                                </m:accPr>
                                <m:e>
                                  <m:r>
                                    <a:rPr lang="en-US" sz="2400" i="1" dirty="0">
                                      <a:solidFill>
                                        <a:schemeClr val="tx1">
                                          <a:lumMod val="75000"/>
                                          <a:lumOff val="25000"/>
                                        </a:schemeClr>
                                      </a:solidFill>
                                      <a:latin typeface="Cambria Math" charset="0"/>
                                    </a:rPr>
                                    <m:t>𝑓</m:t>
                                  </m:r>
                                </m:e>
                              </m:acc>
                            </m:e>
                            <m:sub>
                              <m:sSub>
                                <m:sSubPr>
                                  <m:ctrlPr>
                                    <a:rPr lang="en-US" sz="2400" i="1" dirty="0">
                                      <a:solidFill>
                                        <a:schemeClr val="tx1">
                                          <a:lumMod val="75000"/>
                                          <a:lumOff val="25000"/>
                                        </a:schemeClr>
                                      </a:solidFill>
                                      <a:latin typeface="Cambria Math" panose="02040503050406030204" pitchFamily="18" charset="0"/>
                                    </a:rPr>
                                  </m:ctrlPr>
                                </m:sSubPr>
                                <m:e>
                                  <m:r>
                                    <a:rPr lang="en-US" sz="2400" b="0" i="1" dirty="0" smtClean="0">
                                      <a:solidFill>
                                        <a:schemeClr val="tx1">
                                          <a:lumMod val="75000"/>
                                          <a:lumOff val="25000"/>
                                        </a:schemeClr>
                                      </a:solidFill>
                                      <a:latin typeface="Cambria Math" charset="0"/>
                                    </a:rPr>
                                    <m:t>𝑋</m:t>
                                  </m:r>
                                </m:e>
                                <m:sub>
                                  <m:r>
                                    <a:rPr lang="en-US" sz="2400" i="1" dirty="0">
                                      <a:solidFill>
                                        <a:schemeClr val="tx1">
                                          <a:lumMod val="75000"/>
                                          <a:lumOff val="25000"/>
                                        </a:schemeClr>
                                      </a:solidFill>
                                      <a:latin typeface="Cambria Math" charset="0"/>
                                    </a:rPr>
                                    <m:t>−1</m:t>
                                  </m:r>
                                </m:sub>
                              </m:sSub>
                            </m:sub>
                          </m:sSub>
                          <m:r>
                            <a:rPr lang="en-US" sz="2400" i="1" dirty="0">
                              <a:solidFill>
                                <a:schemeClr val="tx1">
                                  <a:lumMod val="75000"/>
                                  <a:lumOff val="25000"/>
                                </a:schemeClr>
                              </a:solidFill>
                              <a:latin typeface="Cambria Math" charset="0"/>
                            </a:rPr>
                            <m:t> (</m:t>
                          </m:r>
                          <m:sSub>
                            <m:sSubPr>
                              <m:ctrlPr>
                                <a:rPr lang="en-US" sz="2400" i="1" dirty="0">
                                  <a:solidFill>
                                    <a:schemeClr val="tx1">
                                      <a:lumMod val="75000"/>
                                      <a:lumOff val="25000"/>
                                    </a:schemeClr>
                                  </a:solidFill>
                                  <a:latin typeface="Cambria Math" panose="02040503050406030204" pitchFamily="18" charset="0"/>
                                </a:rPr>
                              </m:ctrlPr>
                            </m:sSubPr>
                            <m:e>
                              <m:r>
                                <a:rPr lang="en-US" sz="2400" b="0" i="1" dirty="0" smtClean="0">
                                  <a:solidFill>
                                    <a:schemeClr val="tx1">
                                      <a:lumMod val="75000"/>
                                      <a:lumOff val="25000"/>
                                    </a:schemeClr>
                                  </a:solidFill>
                                  <a:latin typeface="Cambria Math" charset="0"/>
                                </a:rPr>
                                <m:t>𝑋</m:t>
                              </m:r>
                            </m:e>
                            <m:sub>
                              <m:r>
                                <a:rPr lang="en-US" sz="2400" i="1" dirty="0">
                                  <a:solidFill>
                                    <a:schemeClr val="tx1">
                                      <a:lumMod val="75000"/>
                                      <a:lumOff val="25000"/>
                                    </a:schemeClr>
                                  </a:solidFill>
                                  <a:latin typeface="Cambria Math" charset="0"/>
                                </a:rPr>
                                <m:t>𝑖</m:t>
                              </m:r>
                            </m:sub>
                          </m:sSub>
                          <m:r>
                            <a:rPr lang="en-US" sz="2400" i="1" dirty="0">
                              <a:solidFill>
                                <a:schemeClr val="tx1">
                                  <a:lumMod val="75000"/>
                                  <a:lumOff val="25000"/>
                                </a:schemeClr>
                              </a:solidFill>
                              <a:latin typeface="Cambria Math" charset="0"/>
                            </a:rPr>
                            <m:t>)</m:t>
                          </m:r>
                          <m:r>
                            <m:rPr>
                              <m:nor/>
                            </m:rPr>
                            <a:rPr lang="en-US" sz="2400" b="0" i="0" dirty="0" smtClean="0">
                              <a:solidFill>
                                <a:schemeClr val="tx1">
                                  <a:lumMod val="75000"/>
                                  <a:lumOff val="25000"/>
                                </a:schemeClr>
                              </a:solidFill>
                              <a:latin typeface="Cambria Math" charset="0"/>
                            </a:rPr>
                            <m:t>)</m:t>
                          </m:r>
                          <m:r>
                            <m:rPr>
                              <m:nor/>
                            </m:rPr>
                            <a:rPr lang="en-US" sz="2400" dirty="0">
                              <a:solidFill>
                                <a:schemeClr val="tx1">
                                  <a:lumMod val="75000"/>
                                  <a:lumOff val="25000"/>
                                </a:schemeClr>
                              </a:solidFill>
                            </a:rPr>
                            <m:t> </m:t>
                          </m:r>
                        </m:e>
                      </m:nary>
                    </m:oMath>
                  </m:oMathPara>
                </a14:m>
                <a:endParaRPr lang="en-US" sz="2400" dirty="0">
                  <a:solidFill>
                    <a:schemeClr val="tx1">
                      <a:lumMod val="75000"/>
                      <a:lumOff val="2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825923" y="5269978"/>
                <a:ext cx="4540154" cy="110055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5678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K-Fold Cross Validation</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7078" y="886210"/>
                <a:ext cx="11365630" cy="2111143"/>
              </a:xfrm>
            </p:spPr>
            <p:txBody>
              <a:bodyPr/>
              <a:lstStyle/>
              <a:p>
                <a:pPr>
                  <a:spcAft>
                    <a:spcPts val="1200"/>
                  </a:spcAft>
                </a:pPr>
                <a:r>
                  <a:rPr lang="en-US" sz="2400" dirty="0"/>
                  <a:t>Rather than creating </a:t>
                </a:r>
                <a:r>
                  <a:rPr lang="en-US" sz="2400" i="1" dirty="0"/>
                  <a:t>n</a:t>
                </a:r>
                <a:r>
                  <a:rPr lang="en-US" sz="2400" dirty="0"/>
                  <a:t> number of training/validation splits, each time leaving one data point for the validation set, we can include more data in the validation set using </a:t>
                </a:r>
                <a:r>
                  <a:rPr lang="en-US" sz="2400" b="1" dirty="0"/>
                  <a:t>K-fold validation</a:t>
                </a:r>
                <a:r>
                  <a:rPr lang="en-US" sz="2400" dirty="0"/>
                  <a:t>: </a:t>
                </a:r>
              </a:p>
              <a:p>
                <a:pPr marL="1085820" lvl="1" indent="-342900">
                  <a:spcAft>
                    <a:spcPts val="1200"/>
                  </a:spcAft>
                  <a:buFont typeface="Arial" charset="0"/>
                  <a:buChar char="•"/>
                </a:pPr>
                <a:r>
                  <a:rPr lang="en-US" dirty="0"/>
                  <a:t>split the data into </a:t>
                </a:r>
                <a:r>
                  <a:rPr lang="en-US" i="1" dirty="0"/>
                  <a:t>K</a:t>
                </a:r>
                <a:r>
                  <a:rPr lang="en-US" dirty="0"/>
                  <a:t> uniformly sized chunks, </a:t>
                </a:r>
                <a14:m>
                  <m:oMath xmlns:m="http://schemas.openxmlformats.org/officeDocument/2006/math">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𝐶</m:t>
                        </m:r>
                      </m:e>
                      <m:sub>
                        <m:r>
                          <a:rPr lang="en-US" b="0" i="1" smtClean="0">
                            <a:latin typeface="Cambria Math" charset="0"/>
                          </a:rPr>
                          <m:t>1</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𝐶</m:t>
                        </m:r>
                      </m:e>
                      <m:sub>
                        <m:r>
                          <a:rPr lang="en-US" b="0" i="1" smtClean="0">
                            <a:latin typeface="Cambria Math" charset="0"/>
                          </a:rPr>
                          <m:t>𝐾</m:t>
                        </m:r>
                      </m:sub>
                    </m:sSub>
                    <m:r>
                      <a:rPr lang="en-US" b="0" i="1" smtClean="0">
                        <a:latin typeface="Cambria Math" charset="0"/>
                      </a:rPr>
                      <m:t>}</m:t>
                    </m:r>
                  </m:oMath>
                </a14:m>
                <a:endParaRPr lang="en-US" dirty="0"/>
              </a:p>
              <a:p>
                <a:pPr marL="1085820" lvl="1" indent="-342900">
                  <a:spcBef>
                    <a:spcPts val="0"/>
                  </a:spcBef>
                  <a:buFont typeface="Arial" charset="0"/>
                  <a:buChar char="•"/>
                </a:pPr>
                <a:r>
                  <a:rPr lang="en-US" dirty="0"/>
                  <a:t>we create </a:t>
                </a:r>
                <a:r>
                  <a:rPr lang="en-US" i="1" dirty="0"/>
                  <a:t>K</a:t>
                </a:r>
                <a:r>
                  <a:rPr lang="en-US" dirty="0"/>
                  <a:t> number of training/validation splits, using one of  the </a:t>
                </a:r>
                <a:r>
                  <a:rPr lang="en-US" i="1" dirty="0"/>
                  <a:t>K </a:t>
                </a:r>
                <a:r>
                  <a:rPr lang="en-US" dirty="0"/>
                  <a:t>chunks for validation and the rest for training. </a:t>
                </a:r>
              </a:p>
              <a:p>
                <a:pPr>
                  <a:spcAft>
                    <a:spcPts val="1200"/>
                  </a:spcAft>
                </a:pPr>
                <a:br>
                  <a:rPr lang="en-US" sz="2400" dirty="0"/>
                </a:br>
                <a:r>
                  <a:rPr lang="en-US" sz="2400" dirty="0"/>
                  <a:t>We fit the model on each training set, denoted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charset="0"/>
                              </a:rPr>
                              <m:t>𝑓</m:t>
                            </m:r>
                          </m:e>
                        </m:acc>
                      </m:e>
                      <m:sub>
                        <m:sSub>
                          <m:sSubPr>
                            <m:ctrlPr>
                              <a:rPr lang="en-US" sz="2400" i="1" dirty="0">
                                <a:latin typeface="Cambria Math" panose="02040503050406030204" pitchFamily="18" charset="0"/>
                              </a:rPr>
                            </m:ctrlPr>
                          </m:sSubPr>
                          <m:e>
                            <m:r>
                              <a:rPr lang="en-US" sz="2400" b="0" i="1" dirty="0" smtClean="0">
                                <a:latin typeface="Cambria Math" charset="0"/>
                              </a:rPr>
                              <m:t>𝐶</m:t>
                            </m:r>
                          </m:e>
                          <m:sub>
                            <m:r>
                              <a:rPr lang="en-US" sz="2400" i="1" dirty="0">
                                <a:latin typeface="Cambria Math" charset="0"/>
                              </a:rPr>
                              <m:t>−1</m:t>
                            </m:r>
                          </m:sub>
                        </m:sSub>
                      </m:sub>
                    </m:sSub>
                  </m:oMath>
                </a14:m>
                <a:r>
                  <a:rPr lang="en-US" sz="2400" dirty="0"/>
                  <a:t> , and evaluate it on the corresponding validation set,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charset="0"/>
                              </a:rPr>
                              <m:t>𝑓</m:t>
                            </m:r>
                          </m:e>
                        </m:acc>
                      </m:e>
                      <m:sub>
                        <m:sSub>
                          <m:sSubPr>
                            <m:ctrlPr>
                              <a:rPr lang="en-US" sz="2400" i="1" dirty="0">
                                <a:latin typeface="Cambria Math" panose="02040503050406030204" pitchFamily="18" charset="0"/>
                              </a:rPr>
                            </m:ctrlPr>
                          </m:sSubPr>
                          <m:e>
                            <m:r>
                              <a:rPr lang="en-US" sz="2400" b="0" i="1" dirty="0" smtClean="0">
                                <a:latin typeface="Cambria Math" charset="0"/>
                              </a:rPr>
                              <m:t>𝐶</m:t>
                            </m:r>
                          </m:e>
                          <m:sub>
                            <m:r>
                              <a:rPr lang="en-US" sz="2400" i="1" dirty="0">
                                <a:latin typeface="Cambria Math" charset="0"/>
                              </a:rPr>
                              <m:t>−1</m:t>
                            </m:r>
                          </m:sub>
                        </m:sSub>
                      </m:sub>
                    </m:sSub>
                    <m:r>
                      <a:rPr lang="en-US" sz="2400" i="1" dirty="0">
                        <a:latin typeface="Cambria Math" charset="0"/>
                      </a:rPr>
                      <m:t> (</m:t>
                    </m:r>
                    <m:sSub>
                      <m:sSubPr>
                        <m:ctrlPr>
                          <a:rPr lang="en-US" sz="2400" i="1" dirty="0">
                            <a:latin typeface="Cambria Math" panose="02040503050406030204" pitchFamily="18" charset="0"/>
                          </a:rPr>
                        </m:ctrlPr>
                      </m:sSubPr>
                      <m:e>
                        <m:r>
                          <a:rPr lang="en-US" sz="2400" b="0" i="1" dirty="0" smtClean="0">
                            <a:latin typeface="Cambria Math" charset="0"/>
                          </a:rPr>
                          <m:t>𝐶</m:t>
                        </m:r>
                      </m:e>
                      <m:sub>
                        <m:r>
                          <a:rPr lang="en-US" sz="2400" i="1" dirty="0">
                            <a:latin typeface="Cambria Math" charset="0"/>
                          </a:rPr>
                          <m:t>𝑖</m:t>
                        </m:r>
                      </m:sub>
                    </m:sSub>
                    <m:r>
                      <a:rPr lang="en-US" sz="2400" i="1" dirty="0">
                        <a:latin typeface="Cambria Math" charset="0"/>
                      </a:rPr>
                      <m:t>)</m:t>
                    </m:r>
                  </m:oMath>
                </a14:m>
                <a:r>
                  <a:rPr lang="en-US" sz="2400" dirty="0"/>
                  <a:t>. The </a:t>
                </a:r>
                <a:r>
                  <a:rPr lang="en-US" sz="2400" b="1" i="1" dirty="0"/>
                  <a:t>cross validation is the performance </a:t>
                </a:r>
                <a:r>
                  <a:rPr lang="en-US" sz="2400" dirty="0"/>
                  <a:t>of the model averaged across all validation sets:</a:t>
                </a:r>
              </a:p>
              <a:p>
                <a:pPr>
                  <a:spcAft>
                    <a:spcPts val="1200"/>
                  </a:spcAft>
                </a:pPr>
                <a:endParaRPr lang="en-US" sz="2400" dirty="0"/>
              </a:p>
              <a:p>
                <a:pPr>
                  <a:spcBef>
                    <a:spcPts val="624"/>
                  </a:spcBef>
                  <a:spcAft>
                    <a:spcPts val="2400"/>
                  </a:spcAft>
                </a:pPr>
                <a:r>
                  <a:rPr lang="en-US" sz="2400" dirty="0"/>
                  <a:t>where </a:t>
                </a:r>
                <a:r>
                  <a:rPr lang="en-US" sz="2400" i="1" dirty="0"/>
                  <a:t>L</a:t>
                </a:r>
                <a:r>
                  <a:rPr lang="en-US" sz="2400" dirty="0"/>
                  <a:t> is a loss function. </a:t>
                </a:r>
              </a:p>
              <a:p>
                <a:pPr>
                  <a:spcAft>
                    <a:spcPts val="1200"/>
                  </a:spcAft>
                </a:pPr>
                <a:r>
                  <a:rPr lang="en-US" sz="2400" dirty="0"/>
                  <a:t> </a:t>
                </a:r>
              </a:p>
              <a:p>
                <a:pPr>
                  <a:spcAft>
                    <a:spcPts val="1200"/>
                  </a:spcAft>
                </a:pPr>
                <a:r>
                  <a:rPr lang="en-US" sz="2400" dirty="0"/>
                  <a:t> </a:t>
                </a:r>
              </a:p>
              <a:p>
                <a:pPr>
                  <a:spcAft>
                    <a:spcPts val="1200"/>
                  </a:spcAft>
                </a:pPr>
                <a:endParaRPr lang="en-US" sz="2400" dirty="0"/>
              </a:p>
              <a:p>
                <a:pPr>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7078" y="886210"/>
                <a:ext cx="11365630" cy="2111143"/>
              </a:xfrm>
              <a:blipFill rotWithShape="0">
                <a:blip r:embed="rId2"/>
                <a:stretch>
                  <a:fillRect l="-804" t="-2305" r="-643" b="-16685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52</a:t>
            </a:fld>
            <a:endParaRPr lang="en-US"/>
          </a:p>
        </p:txBody>
      </p:sp>
      <mc:AlternateContent xmlns:mc="http://schemas.openxmlformats.org/markup-compatibility/2006" xmlns:a14="http://schemas.microsoft.com/office/drawing/2010/main">
        <mc:Choice Requires="a14">
          <p:sp>
            <p:nvSpPr>
              <p:cNvPr id="6" name="Rectangle 5"/>
              <p:cNvSpPr/>
              <p:nvPr/>
            </p:nvSpPr>
            <p:spPr>
              <a:xfrm>
                <a:off x="3654694" y="5084448"/>
                <a:ext cx="4511556" cy="113082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400" i="1" smtClean="0">
                          <a:solidFill>
                            <a:schemeClr val="tx1">
                              <a:lumMod val="75000"/>
                              <a:lumOff val="25000"/>
                            </a:schemeClr>
                          </a:solidFill>
                          <a:latin typeface="Cambria Math" charset="0"/>
                        </a:rPr>
                        <m:t>𝐶𝑉</m:t>
                      </m:r>
                      <m:d>
                        <m:dPr>
                          <m:ctrlPr>
                            <a:rPr lang="en-US" sz="2400" i="1">
                              <a:solidFill>
                                <a:schemeClr val="tx1">
                                  <a:lumMod val="75000"/>
                                  <a:lumOff val="25000"/>
                                </a:schemeClr>
                              </a:solidFill>
                              <a:latin typeface="Cambria Math" panose="02040503050406030204" pitchFamily="18" charset="0"/>
                            </a:rPr>
                          </m:ctrlPr>
                        </m:dPr>
                        <m:e>
                          <m:r>
                            <m:rPr>
                              <m:sty m:val="p"/>
                            </m:rPr>
                            <a:rPr lang="en-US" sz="2400">
                              <a:solidFill>
                                <a:schemeClr val="tx1">
                                  <a:lumMod val="75000"/>
                                  <a:lumOff val="25000"/>
                                </a:schemeClr>
                              </a:solidFill>
                              <a:latin typeface="Cambria Math" charset="0"/>
                            </a:rPr>
                            <m:t>Model</m:t>
                          </m:r>
                        </m:e>
                      </m:d>
                      <m:r>
                        <a:rPr lang="en-US" sz="2400" i="1">
                          <a:solidFill>
                            <a:schemeClr val="tx1">
                              <a:lumMod val="75000"/>
                              <a:lumOff val="25000"/>
                            </a:schemeClr>
                          </a:solidFill>
                          <a:latin typeface="Cambria Math" charset="0"/>
                        </a:rPr>
                        <m:t>=</m:t>
                      </m:r>
                      <m:f>
                        <m:fPr>
                          <m:ctrlPr>
                            <a:rPr lang="mr-IN" sz="2400" i="1">
                              <a:solidFill>
                                <a:schemeClr val="tx1">
                                  <a:lumMod val="75000"/>
                                  <a:lumOff val="25000"/>
                                </a:schemeClr>
                              </a:solidFill>
                              <a:latin typeface="Cambria Math" panose="02040503050406030204" pitchFamily="18" charset="0"/>
                            </a:rPr>
                          </m:ctrlPr>
                        </m:fPr>
                        <m:num>
                          <m:r>
                            <a:rPr lang="en-US" sz="2400" i="1">
                              <a:solidFill>
                                <a:schemeClr val="tx1">
                                  <a:lumMod val="75000"/>
                                  <a:lumOff val="25000"/>
                                </a:schemeClr>
                              </a:solidFill>
                              <a:latin typeface="Cambria Math" charset="0"/>
                            </a:rPr>
                            <m:t>1</m:t>
                          </m:r>
                        </m:num>
                        <m:den>
                          <m:r>
                            <a:rPr lang="en-US" sz="2400" b="0" i="1" smtClean="0">
                              <a:solidFill>
                                <a:schemeClr val="tx1">
                                  <a:lumMod val="75000"/>
                                  <a:lumOff val="25000"/>
                                </a:schemeClr>
                              </a:solidFill>
                              <a:latin typeface="Cambria Math" charset="0"/>
                            </a:rPr>
                            <m:t>𝐾</m:t>
                          </m:r>
                        </m:den>
                      </m:f>
                      <m:nary>
                        <m:naryPr>
                          <m:chr m:val="∑"/>
                          <m:ctrlPr>
                            <a:rPr lang="is-IS" sz="2400" i="1" smtClean="0">
                              <a:solidFill>
                                <a:schemeClr val="tx1">
                                  <a:lumMod val="75000"/>
                                  <a:lumOff val="25000"/>
                                </a:schemeClr>
                              </a:solidFill>
                              <a:latin typeface="Cambria Math" panose="02040503050406030204" pitchFamily="18" charset="0"/>
                            </a:rPr>
                          </m:ctrlPr>
                        </m:naryPr>
                        <m:sub>
                          <m:r>
                            <m:rPr>
                              <m:brk m:alnAt="23"/>
                            </m:rPr>
                            <a:rPr lang="en-US" sz="2400" b="0" i="1" smtClean="0">
                              <a:solidFill>
                                <a:schemeClr val="tx1">
                                  <a:lumMod val="75000"/>
                                  <a:lumOff val="25000"/>
                                </a:schemeClr>
                              </a:solidFill>
                              <a:latin typeface="Cambria Math" charset="0"/>
                            </a:rPr>
                            <m:t>𝑖</m:t>
                          </m:r>
                          <m:r>
                            <a:rPr lang="en-US" sz="2400" b="0" i="1" smtClean="0">
                              <a:solidFill>
                                <a:schemeClr val="tx1">
                                  <a:lumMod val="75000"/>
                                  <a:lumOff val="25000"/>
                                </a:schemeClr>
                              </a:solidFill>
                              <a:latin typeface="Cambria Math" charset="0"/>
                            </a:rPr>
                            <m:t>=1</m:t>
                          </m:r>
                        </m:sub>
                        <m:sup>
                          <m:r>
                            <a:rPr lang="en-US" sz="2400" b="0" i="1" smtClean="0">
                              <a:solidFill>
                                <a:schemeClr val="tx1">
                                  <a:lumMod val="75000"/>
                                  <a:lumOff val="25000"/>
                                </a:schemeClr>
                              </a:solidFill>
                              <a:latin typeface="Cambria Math" charset="0"/>
                            </a:rPr>
                            <m:t>𝐾</m:t>
                          </m:r>
                        </m:sup>
                        <m:e>
                          <m:sSub>
                            <m:sSubPr>
                              <m:ctrlPr>
                                <a:rPr lang="en-US" sz="2400" i="1" dirty="0">
                                  <a:solidFill>
                                    <a:schemeClr val="tx1">
                                      <a:lumMod val="75000"/>
                                      <a:lumOff val="25000"/>
                                    </a:schemeClr>
                                  </a:solidFill>
                                  <a:latin typeface="Cambria Math" panose="02040503050406030204" pitchFamily="18" charset="0"/>
                                </a:rPr>
                              </m:ctrlPr>
                            </m:sSubPr>
                            <m:e>
                              <m:r>
                                <a:rPr lang="en-US" sz="2400" b="0" i="1" dirty="0" smtClean="0">
                                  <a:solidFill>
                                    <a:schemeClr val="tx1">
                                      <a:lumMod val="75000"/>
                                      <a:lumOff val="25000"/>
                                    </a:schemeClr>
                                  </a:solidFill>
                                  <a:latin typeface="Cambria Math" charset="0"/>
                                </a:rPr>
                                <m:t>𝐿</m:t>
                              </m:r>
                              <m:r>
                                <a:rPr lang="en-US" sz="2400" b="0" i="1" dirty="0" smtClean="0">
                                  <a:solidFill>
                                    <a:schemeClr val="tx1">
                                      <a:lumMod val="75000"/>
                                      <a:lumOff val="25000"/>
                                    </a:schemeClr>
                                  </a:solidFill>
                                  <a:latin typeface="Cambria Math" charset="0"/>
                                </a:rPr>
                                <m:t>(</m:t>
                              </m:r>
                              <m:acc>
                                <m:accPr>
                                  <m:chr m:val="̂"/>
                                  <m:ctrlPr>
                                    <a:rPr lang="en-US" sz="2400" i="1" dirty="0">
                                      <a:solidFill>
                                        <a:schemeClr val="tx1">
                                          <a:lumMod val="75000"/>
                                          <a:lumOff val="25000"/>
                                        </a:schemeClr>
                                      </a:solidFill>
                                      <a:latin typeface="Cambria Math" panose="02040503050406030204" pitchFamily="18" charset="0"/>
                                    </a:rPr>
                                  </m:ctrlPr>
                                </m:accPr>
                                <m:e>
                                  <m:r>
                                    <a:rPr lang="en-US" sz="2400" i="1" dirty="0">
                                      <a:solidFill>
                                        <a:schemeClr val="tx1">
                                          <a:lumMod val="75000"/>
                                          <a:lumOff val="25000"/>
                                        </a:schemeClr>
                                      </a:solidFill>
                                      <a:latin typeface="Cambria Math" charset="0"/>
                                    </a:rPr>
                                    <m:t>𝑓</m:t>
                                  </m:r>
                                </m:e>
                              </m:acc>
                            </m:e>
                            <m:sub>
                              <m:sSub>
                                <m:sSubPr>
                                  <m:ctrlPr>
                                    <a:rPr lang="en-US" sz="2400" i="1" dirty="0">
                                      <a:solidFill>
                                        <a:schemeClr val="tx1">
                                          <a:lumMod val="75000"/>
                                          <a:lumOff val="25000"/>
                                        </a:schemeClr>
                                      </a:solidFill>
                                      <a:latin typeface="Cambria Math" panose="02040503050406030204" pitchFamily="18" charset="0"/>
                                    </a:rPr>
                                  </m:ctrlPr>
                                </m:sSubPr>
                                <m:e>
                                  <m:r>
                                    <a:rPr lang="en-US" sz="2400" i="1" dirty="0">
                                      <a:solidFill>
                                        <a:schemeClr val="tx1">
                                          <a:lumMod val="75000"/>
                                          <a:lumOff val="25000"/>
                                        </a:schemeClr>
                                      </a:solidFill>
                                      <a:latin typeface="Cambria Math" charset="0"/>
                                    </a:rPr>
                                    <m:t>𝐶</m:t>
                                  </m:r>
                                </m:e>
                                <m:sub>
                                  <m:r>
                                    <a:rPr lang="en-US" sz="2400" i="1" dirty="0">
                                      <a:solidFill>
                                        <a:schemeClr val="tx1">
                                          <a:lumMod val="75000"/>
                                          <a:lumOff val="25000"/>
                                        </a:schemeClr>
                                      </a:solidFill>
                                      <a:latin typeface="Cambria Math" charset="0"/>
                                    </a:rPr>
                                    <m:t>−1</m:t>
                                  </m:r>
                                </m:sub>
                              </m:sSub>
                            </m:sub>
                          </m:sSub>
                          <m:r>
                            <a:rPr lang="en-US" sz="2400" i="1" dirty="0">
                              <a:solidFill>
                                <a:schemeClr val="tx1">
                                  <a:lumMod val="75000"/>
                                  <a:lumOff val="25000"/>
                                </a:schemeClr>
                              </a:solidFill>
                              <a:latin typeface="Cambria Math" charset="0"/>
                            </a:rPr>
                            <m:t> (</m:t>
                          </m:r>
                          <m:sSub>
                            <m:sSubPr>
                              <m:ctrlPr>
                                <a:rPr lang="en-US" sz="2400" i="1" dirty="0">
                                  <a:solidFill>
                                    <a:schemeClr val="tx1">
                                      <a:lumMod val="75000"/>
                                      <a:lumOff val="25000"/>
                                    </a:schemeClr>
                                  </a:solidFill>
                                  <a:latin typeface="Cambria Math" panose="02040503050406030204" pitchFamily="18" charset="0"/>
                                </a:rPr>
                              </m:ctrlPr>
                            </m:sSubPr>
                            <m:e>
                              <m:r>
                                <a:rPr lang="en-US" sz="2400" i="1" dirty="0">
                                  <a:solidFill>
                                    <a:schemeClr val="tx1">
                                      <a:lumMod val="75000"/>
                                      <a:lumOff val="25000"/>
                                    </a:schemeClr>
                                  </a:solidFill>
                                  <a:latin typeface="Cambria Math" charset="0"/>
                                </a:rPr>
                                <m:t>𝐶</m:t>
                              </m:r>
                            </m:e>
                            <m:sub>
                              <m:r>
                                <a:rPr lang="en-US" sz="2400" i="1" dirty="0">
                                  <a:solidFill>
                                    <a:schemeClr val="tx1">
                                      <a:lumMod val="75000"/>
                                      <a:lumOff val="25000"/>
                                    </a:schemeClr>
                                  </a:solidFill>
                                  <a:latin typeface="Cambria Math" charset="0"/>
                                </a:rPr>
                                <m:t>𝑖</m:t>
                              </m:r>
                            </m:sub>
                          </m:sSub>
                          <m:r>
                            <a:rPr lang="en-US" sz="2400" i="1" dirty="0">
                              <a:solidFill>
                                <a:schemeClr val="tx1">
                                  <a:lumMod val="75000"/>
                                  <a:lumOff val="25000"/>
                                </a:schemeClr>
                              </a:solidFill>
                              <a:latin typeface="Cambria Math" charset="0"/>
                            </a:rPr>
                            <m:t>)</m:t>
                          </m:r>
                          <m:r>
                            <m:rPr>
                              <m:nor/>
                            </m:rPr>
                            <a:rPr lang="en-US" sz="2400" b="0" i="0" dirty="0" smtClean="0">
                              <a:solidFill>
                                <a:schemeClr val="tx1">
                                  <a:lumMod val="75000"/>
                                  <a:lumOff val="25000"/>
                                </a:schemeClr>
                              </a:solidFill>
                              <a:latin typeface="Cambria Math" charset="0"/>
                            </a:rPr>
                            <m:t>)</m:t>
                          </m:r>
                          <m:r>
                            <m:rPr>
                              <m:nor/>
                            </m:rPr>
                            <a:rPr lang="en-US" sz="2400" dirty="0">
                              <a:solidFill>
                                <a:schemeClr val="tx1">
                                  <a:lumMod val="75000"/>
                                  <a:lumOff val="25000"/>
                                </a:schemeClr>
                              </a:solidFill>
                            </a:rPr>
                            <m:t> </m:t>
                          </m:r>
                        </m:e>
                      </m:nary>
                    </m:oMath>
                  </m:oMathPara>
                </a14:m>
                <a:endParaRPr lang="en-US" sz="2400" dirty="0">
                  <a:solidFill>
                    <a:schemeClr val="tx1">
                      <a:lumMod val="75000"/>
                      <a:lumOff val="25000"/>
                    </a:schemeClr>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3654694" y="5084448"/>
                <a:ext cx="4511556" cy="1130822"/>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5091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53</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6600" y="63500"/>
            <a:ext cx="8166100" cy="6731000"/>
          </a:xfrm>
          <a:prstGeom prst="rect">
            <a:avLst/>
          </a:prstGeom>
        </p:spPr>
      </p:pic>
    </p:spTree>
    <p:extLst>
      <p:ext uri="{BB962C8B-B14F-4D97-AF65-F5344CB8AC3E}">
        <p14:creationId xmlns:p14="http://schemas.microsoft.com/office/powerpoint/2010/main" val="536436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Validation</a:t>
            </a:r>
          </a:p>
        </p:txBody>
      </p:sp>
      <p:pic>
        <p:nvPicPr>
          <p:cNvPr id="4" name="Picture 3"/>
          <p:cNvPicPr>
            <a:picLocks noChangeAspect="1"/>
          </p:cNvPicPr>
          <p:nvPr/>
        </p:nvPicPr>
        <p:blipFill>
          <a:blip r:embed="rId2"/>
          <a:stretch>
            <a:fillRect/>
          </a:stretch>
        </p:blipFill>
        <p:spPr>
          <a:xfrm>
            <a:off x="2628623" y="983807"/>
            <a:ext cx="7770803" cy="4390103"/>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54</a:t>
            </a:fld>
            <a:endParaRPr lang="en-US"/>
          </a:p>
        </p:txBody>
      </p:sp>
    </p:spTree>
    <p:extLst>
      <p:ext uri="{BB962C8B-B14F-4D97-AF65-F5344CB8AC3E}">
        <p14:creationId xmlns:p14="http://schemas.microsoft.com/office/powerpoint/2010/main" val="11102342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 Selection: Cross Validation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921438" cy="2111143"/>
              </a:xfrm>
            </p:spPr>
            <p:txBody>
              <a:bodyPr/>
              <a:lstStyle/>
              <a:p>
                <a:pPr>
                  <a:spcAft>
                    <a:spcPts val="1200"/>
                  </a:spcAft>
                </a:pPr>
                <a:r>
                  <a:rPr lang="en-US" sz="2400" b="1" dirty="0">
                    <a:solidFill>
                      <a:schemeClr val="tx1">
                        <a:lumMod val="75000"/>
                        <a:lumOff val="25000"/>
                      </a:schemeClr>
                    </a:solidFill>
                    <a:latin typeface="Karla" charset="0"/>
                    <a:ea typeface="Karla" charset="0"/>
                    <a:cs typeface="Karla" charset="0"/>
                  </a:rPr>
                  <a:t>Question: </a:t>
                </a:r>
                <a:r>
                  <a:rPr lang="en-US" sz="2400" dirty="0">
                    <a:solidFill>
                      <a:schemeClr val="tx1">
                        <a:lumMod val="75000"/>
                        <a:lumOff val="25000"/>
                      </a:schemeClr>
                    </a:solidFill>
                    <a:latin typeface="Karla" charset="0"/>
                    <a:ea typeface="Karla" charset="0"/>
                    <a:cs typeface="Karla" charset="0"/>
                  </a:rPr>
                  <a:t>What is the right ratio of train/validate/test, how do I choose K?</a:t>
                </a:r>
                <a:endParaRPr lang="en-US" sz="2400" b="1" dirty="0"/>
              </a:p>
              <a:p>
                <a:pPr>
                  <a:spcAft>
                    <a:spcPts val="1200"/>
                  </a:spcAft>
                </a:pPr>
                <a:r>
                  <a:rPr lang="en-US" sz="2400" b="1" dirty="0"/>
                  <a:t>Question: </a:t>
                </a:r>
                <a:r>
                  <a:rPr lang="en-US" sz="2400" dirty="0"/>
                  <a:t>What is the difference in multiple predictors and polynomial regression in model selection?</a:t>
                </a:r>
              </a:p>
              <a:p>
                <a:pPr>
                  <a:spcAft>
                    <a:spcPts val="1200"/>
                  </a:spcAft>
                </a:pPr>
                <a:endParaRPr lang="en-US" sz="2400" dirty="0"/>
              </a:p>
              <a:p>
                <a:pPr>
                  <a:spcAft>
                    <a:spcPts val="1200"/>
                  </a:spcAft>
                </a:pPr>
                <a:r>
                  <a:rPr lang="en-US" sz="2400" dirty="0"/>
                  <a:t>We can frame the problem of degree selection for polynomial models as a predictor selection problem:  </a:t>
                </a:r>
              </a:p>
              <a:p>
                <a:pPr>
                  <a:spcAft>
                    <a:spcPts val="1200"/>
                  </a:spcAft>
                </a:pPr>
                <a:r>
                  <a:rPr lang="en-US" sz="2400" dirty="0"/>
                  <a:t>	which of the predictors </a:t>
                </a:r>
                <a14:m>
                  <m:oMath xmlns:m="http://schemas.openxmlformats.org/officeDocument/2006/math">
                    <m:r>
                      <a:rPr lang="en-US" sz="2400" b="0" i="1" smtClean="0">
                        <a:latin typeface="Cambria Math" charset="0"/>
                      </a:rPr>
                      <m:t>{</m:t>
                    </m:r>
                    <m:r>
                      <a:rPr lang="en-US" sz="2400" b="0" i="1" smtClean="0">
                        <a:latin typeface="Cambria Math" charset="0"/>
                      </a:rPr>
                      <m:t>𝑥</m:t>
                    </m:r>
                    <m:r>
                      <a:rPr lang="en-US" sz="2400" b="0" i="1" smtClean="0">
                        <a:latin typeface="Cambria Math" charset="0"/>
                      </a:rPr>
                      <m:t>, </m:t>
                    </m:r>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2</m:t>
                        </m:r>
                      </m:sup>
                    </m:sSup>
                    <m:r>
                      <a:rPr lang="en-US" sz="2400" b="0" i="1" smtClean="0">
                        <a:latin typeface="Cambria Math" charset="0"/>
                      </a:rPr>
                      <m:t>,…, </m:t>
                    </m:r>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𝑚</m:t>
                        </m:r>
                      </m:sup>
                    </m:sSup>
                    <m:r>
                      <a:rPr lang="en-US" sz="2400" b="0" i="1" smtClean="0">
                        <a:latin typeface="Cambria Math" charset="0"/>
                      </a:rPr>
                      <m:t>}</m:t>
                    </m:r>
                  </m:oMath>
                </a14:m>
                <a:r>
                  <a:rPr lang="en-US" sz="2400" dirty="0"/>
                  <a:t>, should we select for modeling?</a:t>
                </a:r>
              </a:p>
              <a:p>
                <a:pPr>
                  <a:spcAft>
                    <a:spcPts val="1200"/>
                  </a:spcAft>
                </a:pPr>
                <a:endParaRPr lang="en-US" sz="2400" dirty="0"/>
              </a:p>
              <a:p>
                <a:pPr>
                  <a:spcAft>
                    <a:spcPts val="1200"/>
                  </a:spcAft>
                </a:pPr>
                <a:endParaRPr lang="en-US" sz="2400" dirty="0"/>
              </a:p>
              <a:p>
                <a:pPr>
                  <a:spcAft>
                    <a:spcPts val="1200"/>
                  </a:spcAft>
                </a:pPr>
                <a:r>
                  <a:rPr lang="en-US" sz="2400" dirty="0"/>
                  <a:t> </a:t>
                </a:r>
                <a:endParaRPr lang="en-US" sz="2400" b="1" dirty="0"/>
              </a:p>
              <a:p>
                <a:pPr>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921438" cy="2111143"/>
              </a:xfrm>
              <a:blipFill rotWithShape="0">
                <a:blip r:embed="rId2"/>
                <a:stretch>
                  <a:fillRect l="-893" t="-2305" b="-7464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55</a:t>
            </a:fld>
            <a:endParaRPr lang="en-US"/>
          </a:p>
        </p:txBody>
      </p:sp>
    </p:spTree>
    <p:extLst>
      <p:ext uri="{BB962C8B-B14F-4D97-AF65-F5344CB8AC3E}">
        <p14:creationId xmlns:p14="http://schemas.microsoft.com/office/powerpoint/2010/main" val="22196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Revisited</a:t>
            </a:r>
          </a:p>
        </p:txBody>
      </p:sp>
      <p:pic>
        <p:nvPicPr>
          <p:cNvPr id="4" name="Picture 3">
            <a:extLst>
              <a:ext uri="{FF2B5EF4-FFF2-40B4-BE49-F238E27FC236}">
                <a16:creationId xmlns:a16="http://schemas.microsoft.com/office/drawing/2014/main" id="{9C8D02AC-B252-AB42-924D-F78A40BBDB49}"/>
              </a:ext>
            </a:extLst>
          </p:cNvPr>
          <p:cNvPicPr>
            <a:picLocks noChangeAspect="1"/>
          </p:cNvPicPr>
          <p:nvPr/>
        </p:nvPicPr>
        <p:blipFill>
          <a:blip r:embed="rId2"/>
          <a:stretch>
            <a:fillRect/>
          </a:stretch>
        </p:blipFill>
        <p:spPr>
          <a:xfrm>
            <a:off x="-194277" y="1343770"/>
            <a:ext cx="6858000" cy="4572000"/>
          </a:xfrm>
          <a:prstGeom prst="rect">
            <a:avLst/>
          </a:prstGeom>
        </p:spPr>
      </p:pic>
      <p:pic>
        <p:nvPicPr>
          <p:cNvPr id="5" name="Picture 4">
            <a:extLst>
              <a:ext uri="{FF2B5EF4-FFF2-40B4-BE49-F238E27FC236}">
                <a16:creationId xmlns:a16="http://schemas.microsoft.com/office/drawing/2014/main" id="{75E6D5A1-DB34-984F-AB39-8815ED7C54DC}"/>
              </a:ext>
            </a:extLst>
          </p:cNvPr>
          <p:cNvPicPr>
            <a:picLocks noChangeAspect="1"/>
          </p:cNvPicPr>
          <p:nvPr/>
        </p:nvPicPr>
        <p:blipFill>
          <a:blip r:embed="rId3"/>
          <a:stretch>
            <a:fillRect/>
          </a:stretch>
        </p:blipFill>
        <p:spPr>
          <a:xfrm>
            <a:off x="5596923" y="1343770"/>
            <a:ext cx="6858002" cy="4572001"/>
          </a:xfrm>
          <a:prstGeom prst="rect">
            <a:avLst/>
          </a:prstGeom>
        </p:spPr>
      </p:pic>
      <p:sp>
        <p:nvSpPr>
          <p:cNvPr id="3" name="Slide Number Placeholder 2"/>
          <p:cNvSpPr>
            <a:spLocks noGrp="1"/>
          </p:cNvSpPr>
          <p:nvPr>
            <p:ph type="sldNum" sz="quarter" idx="12"/>
          </p:nvPr>
        </p:nvSpPr>
        <p:spPr/>
        <p:txBody>
          <a:bodyPr/>
          <a:lstStyle/>
          <a:p>
            <a:fld id="{81B7CCDB-6D39-0547-B7B3-C80E39D6513A}" type="slidenum">
              <a:rPr lang="en-US" smtClean="0"/>
              <a:t>56</a:t>
            </a:fld>
            <a:endParaRPr lang="en-US"/>
          </a:p>
        </p:txBody>
      </p:sp>
    </p:spTree>
    <p:extLst>
      <p:ext uri="{BB962C8B-B14F-4D97-AF65-F5344CB8AC3E}">
        <p14:creationId xmlns:p14="http://schemas.microsoft.com/office/powerpoint/2010/main" val="8620738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Revisited</a:t>
            </a:r>
          </a:p>
        </p:txBody>
      </p:sp>
      <p:sp>
        <p:nvSpPr>
          <p:cNvPr id="3" name="Content Placeholder 2"/>
          <p:cNvSpPr>
            <a:spLocks noGrp="1"/>
          </p:cNvSpPr>
          <p:nvPr>
            <p:ph idx="1"/>
          </p:nvPr>
        </p:nvSpPr>
        <p:spPr>
          <a:xfrm>
            <a:off x="833415" y="1177758"/>
            <a:ext cx="10921438" cy="2111143"/>
          </a:xfrm>
        </p:spPr>
        <p:txBody>
          <a:bodyPr/>
          <a:lstStyle/>
          <a:p>
            <a:r>
              <a:rPr lang="en-US" sz="2400" dirty="0"/>
              <a:t>Recall our first simple, intuitive, non-parametric model for regression - the </a:t>
            </a:r>
            <a:r>
              <a:rPr lang="en-US" sz="2400" dirty="0" err="1"/>
              <a:t>kNN</a:t>
            </a:r>
            <a:r>
              <a:rPr lang="en-US" sz="2400" dirty="0"/>
              <a:t> model. We saw that it is vitally important to select an appropriate </a:t>
            </a:r>
            <a:r>
              <a:rPr lang="en-US" sz="2400" i="1" dirty="0"/>
              <a:t>k</a:t>
            </a:r>
            <a:r>
              <a:rPr lang="en-US" sz="2400" dirty="0"/>
              <a:t> for the data.</a:t>
            </a:r>
          </a:p>
          <a:p>
            <a:endParaRPr lang="en-US" sz="2400" dirty="0"/>
          </a:p>
          <a:p>
            <a:r>
              <a:rPr lang="en-US" sz="2400" dirty="0"/>
              <a:t>If the </a:t>
            </a:r>
            <a:r>
              <a:rPr lang="en-US" sz="2400" i="1" dirty="0"/>
              <a:t>k</a:t>
            </a:r>
            <a:r>
              <a:rPr lang="en-US" sz="2400" dirty="0"/>
              <a:t> is too small then the model is very sensitive to noise (since a new prediction is based on very few observed neighbors), and if the </a:t>
            </a:r>
            <a:r>
              <a:rPr lang="en-US" sz="2400" i="1" dirty="0"/>
              <a:t>k</a:t>
            </a:r>
            <a:r>
              <a:rPr lang="en-US" sz="2400" dirty="0"/>
              <a:t> is too large, the model tends towards making constant predictions.</a:t>
            </a:r>
          </a:p>
          <a:p>
            <a:endParaRPr lang="en-US" sz="2400" dirty="0"/>
          </a:p>
          <a:p>
            <a:r>
              <a:rPr lang="en-US" sz="2400" dirty="0"/>
              <a:t>A principled way to choose </a:t>
            </a:r>
            <a:r>
              <a:rPr lang="en-US" sz="2400" i="1" dirty="0"/>
              <a:t>k</a:t>
            </a:r>
            <a:r>
              <a:rPr lang="en-US" sz="2400" dirty="0"/>
              <a:t> is through K-fold cross validation.</a:t>
            </a:r>
          </a:p>
          <a:p>
            <a:pPr>
              <a:spcAft>
                <a:spcPts val="1200"/>
              </a:spcAft>
            </a:pPr>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57</a:t>
            </a:fld>
            <a:endParaRPr lang="en-US"/>
          </a:p>
        </p:txBody>
      </p:sp>
    </p:spTree>
    <p:extLst>
      <p:ext uri="{BB962C8B-B14F-4D97-AF65-F5344CB8AC3E}">
        <p14:creationId xmlns:p14="http://schemas.microsoft.com/office/powerpoint/2010/main" val="19503798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Behind Ordinary Lease Squares, AIC, BIC</a:t>
            </a:r>
            <a:br>
              <a:rPr lang="en-US" dirty="0"/>
            </a:b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58</a:t>
            </a:fld>
            <a:endParaRPr lang="en-US"/>
          </a:p>
        </p:txBody>
      </p:sp>
    </p:spTree>
    <p:extLst>
      <p:ext uri="{BB962C8B-B14F-4D97-AF65-F5344CB8AC3E}">
        <p14:creationId xmlns:p14="http://schemas.microsoft.com/office/powerpoint/2010/main" val="301335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5</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18577151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801123" cy="2111143"/>
              </a:xfrm>
            </p:spPr>
            <p:txBody>
              <a:bodyPr/>
              <a:lstStyle/>
              <a:p>
                <a:pPr>
                  <a:spcAft>
                    <a:spcPts val="1200"/>
                  </a:spcAft>
                </a:pPr>
                <a:r>
                  <a:rPr lang="en-US" sz="2400" dirty="0"/>
                  <a:t>Recall that our statistical model for linear regression in matrix notation is:</a:t>
                </a:r>
              </a:p>
              <a:p>
                <a:endParaRPr lang="en-US" sz="2400" dirty="0"/>
              </a:p>
              <a:p>
                <a:endParaRPr lang="en-US" sz="2400" dirty="0"/>
              </a:p>
              <a:p>
                <a:r>
                  <a:rPr lang="en-US" sz="2400" dirty="0"/>
                  <a:t>It is standard to suppose that </a:t>
                </a:r>
                <a14:m>
                  <m:oMath xmlns:m="http://schemas.openxmlformats.org/officeDocument/2006/math">
                    <m:r>
                      <a:rPr lang="en-US" sz="2400" i="1" smtClean="0">
                        <a:latin typeface="Cambria Math" charset="0"/>
                        <a:ea typeface="Cambria Math" charset="0"/>
                        <a:cs typeface="Cambria Math" charset="0"/>
                      </a:rPr>
                      <m:t>𝜖</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𝑁</m:t>
                    </m:r>
                    <m:d>
                      <m:dPr>
                        <m:ctrlPr>
                          <a:rPr lang="en-US" sz="2400" b="0" i="1" smtClean="0">
                            <a:latin typeface="Cambria Math" panose="02040503050406030204" pitchFamily="18" charset="0"/>
                            <a:ea typeface="Cambria Math" charset="0"/>
                            <a:cs typeface="Cambria Math" charset="0"/>
                          </a:rPr>
                        </m:ctrlPr>
                      </m:dPr>
                      <m:e>
                        <m:r>
                          <a:rPr lang="en-US" sz="2400" b="0" i="1" smtClean="0">
                            <a:latin typeface="Cambria Math" charset="0"/>
                            <a:ea typeface="Cambria Math" charset="0"/>
                            <a:cs typeface="Cambria Math" charset="0"/>
                          </a:rPr>
                          <m:t>0,</m:t>
                        </m:r>
                        <m:sSup>
                          <m:sSupPr>
                            <m:ctrlPr>
                              <a:rPr lang="en-US" sz="2400" b="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𝜎</m:t>
                            </m:r>
                          </m:e>
                          <m:sup>
                            <m:r>
                              <a:rPr lang="en-US" sz="2400" b="0" i="1" smtClean="0">
                                <a:latin typeface="Cambria Math" charset="0"/>
                                <a:ea typeface="Cambria Math" charset="0"/>
                                <a:cs typeface="Cambria Math" charset="0"/>
                              </a:rPr>
                              <m:t>2</m:t>
                            </m:r>
                          </m:sup>
                        </m:sSup>
                      </m:e>
                    </m:d>
                    <m:r>
                      <a:rPr lang="en-US" sz="2400" b="0" i="1" smtClean="0">
                        <a:latin typeface="Cambria Math" charset="0"/>
                        <a:ea typeface="Cambria Math" charset="0"/>
                        <a:cs typeface="Cambria Math" charset="0"/>
                      </a:rPr>
                      <m:t>. </m:t>
                    </m:r>
                  </m:oMath>
                </a14:m>
                <a:r>
                  <a:rPr lang="en-US" sz="2400" dirty="0"/>
                  <a:t>In fact, in many analyses we have been making this assumption. Then,</a:t>
                </a:r>
              </a:p>
              <a:p>
                <a:endParaRPr lang="en-US" sz="2400" dirty="0"/>
              </a:p>
              <a:p>
                <a:endParaRPr lang="en-US" sz="2400" dirty="0"/>
              </a:p>
              <a:p>
                <a:endParaRPr lang="en-US" sz="2400" dirty="0"/>
              </a:p>
              <a:p>
                <a:r>
                  <a:rPr lang="en-US" sz="2400" b="1" dirty="0"/>
                  <a:t>Question</a:t>
                </a:r>
                <a:r>
                  <a:rPr lang="en-US" sz="2400" dirty="0"/>
                  <a:t>: Can you see why?</a:t>
                </a:r>
              </a:p>
              <a:p>
                <a:pPr>
                  <a:spcAft>
                    <a:spcPts val="1200"/>
                  </a:spcAft>
                </a:pPr>
                <a:r>
                  <a:rPr lang="en-US" sz="2400" dirty="0"/>
                  <a:t>Note that </a:t>
                </a:r>
                <a14:m>
                  <m:oMath xmlns:m="http://schemas.openxmlformats.org/officeDocument/2006/math">
                    <m:r>
                      <a:rPr lang="en-US" sz="2400" i="1">
                        <a:latin typeface="Cambria Math" charset="0"/>
                        <a:ea typeface="Cambria Math" charset="0"/>
                        <a:cs typeface="Cambria Math" charset="0"/>
                      </a:rPr>
                      <m:t>𝑁</m:t>
                    </m:r>
                    <m:d>
                      <m:dPr>
                        <m:ctrlPr>
                          <a:rPr lang="en-US" sz="2400" i="1">
                            <a:latin typeface="Cambria Math" panose="02040503050406030204" pitchFamily="18" charset="0"/>
                            <a:ea typeface="Cambria Math" charset="0"/>
                            <a:cs typeface="Cambria Math" charset="0"/>
                          </a:rPr>
                        </m:ctrlPr>
                      </m:dPr>
                      <m:e>
                        <m:r>
                          <a:rPr lang="en-US" sz="2400" b="0" i="1" smtClean="0">
                            <a:latin typeface="Cambria Math" charset="0"/>
                            <a:ea typeface="Cambria Math" charset="0"/>
                            <a:cs typeface="Cambria Math" charset="0"/>
                          </a:rPr>
                          <m:t>𝑥</m:t>
                        </m:r>
                        <m:r>
                          <a:rPr lang="en-US" sz="2400" b="0" i="1" smtClean="0">
                            <a:latin typeface="Cambria Math" charset="0"/>
                            <a:ea typeface="Cambria Math" charset="0"/>
                            <a:cs typeface="Cambria Math" charset="0"/>
                          </a:rPr>
                          <m:t>𝛽</m:t>
                        </m:r>
                        <m:r>
                          <a:rPr lang="en-US" sz="2400" i="1">
                            <a:latin typeface="Cambria Math" charset="0"/>
                            <a:ea typeface="Cambria Math" charset="0"/>
                            <a:cs typeface="Cambria Math" charset="0"/>
                          </a:rPr>
                          <m:t>,</m:t>
                        </m:r>
                        <m:sSup>
                          <m:sSupPr>
                            <m:ctrlPr>
                              <a:rPr lang="en-US" sz="2400" i="1">
                                <a:latin typeface="Cambria Math" panose="02040503050406030204" pitchFamily="18" charset="0"/>
                                <a:ea typeface="Cambria Math" charset="0"/>
                                <a:cs typeface="Cambria Math" charset="0"/>
                              </a:rPr>
                            </m:ctrlPr>
                          </m:sSupPr>
                          <m:e>
                            <m:r>
                              <a:rPr lang="en-US" sz="2400" i="1">
                                <a:latin typeface="Cambria Math" charset="0"/>
                                <a:ea typeface="Cambria Math" charset="0"/>
                                <a:cs typeface="Cambria Math" charset="0"/>
                              </a:rPr>
                              <m:t>𝜎</m:t>
                            </m:r>
                          </m:e>
                          <m:sup>
                            <m:r>
                              <a:rPr lang="en-US" sz="2400" i="1">
                                <a:latin typeface="Cambria Math" charset="0"/>
                                <a:ea typeface="Cambria Math" charset="0"/>
                                <a:cs typeface="Cambria Math" charset="0"/>
                              </a:rPr>
                              <m:t>2</m:t>
                            </m:r>
                          </m:sup>
                        </m:sSup>
                      </m:e>
                    </m:d>
                  </m:oMath>
                </a14:m>
                <a:r>
                  <a:rPr lang="en-US" sz="2400" dirty="0"/>
                  <a:t> is naturally a function of the model parameters </a:t>
                </a:r>
                <a14:m>
                  <m:oMath xmlns:m="http://schemas.openxmlformats.org/officeDocument/2006/math">
                    <m:r>
                      <a:rPr lang="en-US" sz="2400" i="1">
                        <a:latin typeface="Cambria Math" charset="0"/>
                        <a:ea typeface="Cambria Math" charset="0"/>
                        <a:cs typeface="Cambria Math" charset="0"/>
                      </a:rPr>
                      <m:t>𝛽</m:t>
                    </m:r>
                  </m:oMath>
                </a14:m>
                <a:r>
                  <a:rPr lang="en-US" sz="2400" dirty="0"/>
                  <a:t>, since the data is fixed. </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801123" cy="2111143"/>
              </a:xfrm>
              <a:blipFill rotWithShape="0">
                <a:blip r:embed="rId2"/>
                <a:stretch>
                  <a:fillRect l="-903" t="-2305" r="-451" b="-13602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106066" y="2035046"/>
            <a:ext cx="1883610" cy="330634"/>
          </a:xfrm>
          <a:prstGeom prst="rect">
            <a:avLst/>
          </a:prstGeom>
        </p:spPr>
      </p:pic>
      <p:pic>
        <p:nvPicPr>
          <p:cNvPr id="5" name="Picture 4"/>
          <p:cNvPicPr>
            <a:picLocks noChangeAspect="1"/>
          </p:cNvPicPr>
          <p:nvPr/>
        </p:nvPicPr>
        <p:blipFill>
          <a:blip r:embed="rId4"/>
          <a:stretch>
            <a:fillRect/>
          </a:stretch>
        </p:blipFill>
        <p:spPr>
          <a:xfrm>
            <a:off x="4343734" y="3853894"/>
            <a:ext cx="3504531" cy="446229"/>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59</a:t>
            </a:fld>
            <a:endParaRPr lang="en-US"/>
          </a:p>
        </p:txBody>
      </p:sp>
    </p:spTree>
    <p:extLst>
      <p:ext uri="{BB962C8B-B14F-4D97-AF65-F5344CB8AC3E}">
        <p14:creationId xmlns:p14="http://schemas.microsoft.com/office/powerpoint/2010/main" val="5317918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12364" cy="2111143"/>
              </a:xfrm>
            </p:spPr>
            <p:txBody>
              <a:bodyPr/>
              <a:lstStyle/>
              <a:p>
                <a:r>
                  <a:rPr lang="en-US" sz="2400" dirty="0"/>
                  <a:t>We call:</a:t>
                </a:r>
              </a:p>
              <a:p>
                <a:pPr>
                  <a:spcAft>
                    <a:spcPts val="1200"/>
                  </a:spcAft>
                </a:pPr>
                <a:endParaRPr lang="en-US" sz="2400" dirty="0"/>
              </a:p>
              <a:p>
                <a:pPr>
                  <a:spcAft>
                    <a:spcPts val="1200"/>
                  </a:spcAft>
                </a:pPr>
                <a:r>
                  <a:rPr lang="en-US" sz="2400" dirty="0"/>
                  <a:t>the </a:t>
                </a:r>
                <a:r>
                  <a:rPr lang="en-US" sz="2400" b="1" dirty="0"/>
                  <a:t>likelihood function</a:t>
                </a:r>
                <a:r>
                  <a:rPr lang="en-US" sz="2400" dirty="0"/>
                  <a:t>, as it gives the likelihood of the observed data for a chosen model </a:t>
                </a:r>
                <a14:m>
                  <m:oMath xmlns:m="http://schemas.openxmlformats.org/officeDocument/2006/math">
                    <m:r>
                      <a:rPr lang="en-US" sz="2400" b="1" i="1">
                        <a:latin typeface="Cambria Math" charset="0"/>
                        <a:ea typeface="Cambria Math" charset="0"/>
                        <a:cs typeface="Cambria Math" charset="0"/>
                      </a:rPr>
                      <m:t>𝜷</m:t>
                    </m:r>
                  </m:oMath>
                </a14:m>
                <a:r>
                  <a:rPr lang="en-US" sz="2400" dirty="0"/>
                  <a:t>.</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12364" cy="2111143"/>
              </a:xfrm>
              <a:blipFill rotWithShape="0">
                <a:blip r:embed="rId2"/>
                <a:stretch>
                  <a:fillRect l="-928" t="-2305" r="-46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664756" y="1592848"/>
            <a:ext cx="2650444" cy="390893"/>
          </a:xfrm>
          <a:prstGeom prst="rect">
            <a:avLst/>
          </a:prstGeom>
        </p:spPr>
      </p:pic>
      <p:pic>
        <p:nvPicPr>
          <p:cNvPr id="5" name="Picture 4"/>
          <p:cNvPicPr>
            <a:picLocks noChangeAspect="1"/>
          </p:cNvPicPr>
          <p:nvPr/>
        </p:nvPicPr>
        <p:blipFill>
          <a:blip r:embed="rId4"/>
          <a:stretch>
            <a:fillRect/>
          </a:stretch>
        </p:blipFill>
        <p:spPr>
          <a:xfrm>
            <a:off x="3635207" y="3030359"/>
            <a:ext cx="4923912" cy="3671229"/>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60</a:t>
            </a:fld>
            <a:endParaRPr lang="en-US"/>
          </a:p>
        </p:txBody>
      </p:sp>
    </p:spTree>
    <p:extLst>
      <p:ext uri="{BB962C8B-B14F-4D97-AF65-F5344CB8AC3E}">
        <p14:creationId xmlns:p14="http://schemas.microsoft.com/office/powerpoint/2010/main" val="21454450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Once we have a likelihood function, </a:t>
                </a:r>
                <a14:m>
                  <m:oMath xmlns:m="http://schemas.openxmlformats.org/officeDocument/2006/math">
                    <m:r>
                      <a:rPr lang="en-US" sz="2400" i="1" smtClean="0">
                        <a:latin typeface="Cambria Math" charset="0"/>
                        <a:ea typeface="Cambria Math" charset="0"/>
                        <a:cs typeface="Cambria Math" charset="0"/>
                      </a:rPr>
                      <m:t>ℒ</m:t>
                    </m:r>
                    <m:r>
                      <a:rPr lang="en-US" sz="2400" b="0" i="1" smtClean="0">
                        <a:latin typeface="Cambria Math" charset="0"/>
                        <a:ea typeface="Cambria Math" charset="0"/>
                        <a:cs typeface="Cambria Math" charset="0"/>
                      </a:rPr>
                      <m:t>(</m:t>
                    </m:r>
                    <m:r>
                      <a:rPr lang="en-US" sz="2400" b="1" i="1" smtClean="0">
                        <a:latin typeface="Cambria Math" charset="0"/>
                        <a:ea typeface="Cambria Math" charset="0"/>
                        <a:cs typeface="Cambria Math" charset="0"/>
                      </a:rPr>
                      <m:t>𝜷</m:t>
                    </m:r>
                    <m:r>
                      <a:rPr lang="en-US" sz="2400" b="0" i="1" smtClean="0">
                        <a:latin typeface="Cambria Math" charset="0"/>
                        <a:ea typeface="Cambria Math" charset="0"/>
                        <a:cs typeface="Cambria Math" charset="0"/>
                      </a:rPr>
                      <m:t>)</m:t>
                    </m:r>
                  </m:oMath>
                </a14:m>
                <a:r>
                  <a:rPr lang="en-US" sz="2400" dirty="0"/>
                  <a:t>, we have strong incentive to seek values of  to maximize </a:t>
                </a:r>
                <a14:m>
                  <m:oMath xmlns:m="http://schemas.openxmlformats.org/officeDocument/2006/math">
                    <m:r>
                      <a:rPr lang="en-US" sz="2400" i="1">
                        <a:latin typeface="Cambria Math" charset="0"/>
                        <a:ea typeface="Cambria Math" charset="0"/>
                        <a:cs typeface="Cambria Math" charset="0"/>
                      </a:rPr>
                      <m:t>ℒ</m:t>
                    </m:r>
                  </m:oMath>
                </a14:m>
                <a:r>
                  <a:rPr lang="en-US" sz="2400" dirty="0"/>
                  <a:t>.</a:t>
                </a:r>
              </a:p>
              <a:p>
                <a:pPr>
                  <a:spcAft>
                    <a:spcPts val="1200"/>
                  </a:spcAft>
                </a:pPr>
                <a:r>
                  <a:rPr lang="en-US" sz="2400" dirty="0"/>
                  <a:t>Can you see why?</a:t>
                </a:r>
              </a:p>
              <a:p>
                <a:pPr>
                  <a:spcAft>
                    <a:spcPts val="1200"/>
                  </a:spcAft>
                </a:pPr>
                <a:r>
                  <a:rPr lang="en-US" sz="2400" dirty="0"/>
                  <a:t>The model parameters that maximizes </a:t>
                </a:r>
                <a14:m>
                  <m:oMath xmlns:m="http://schemas.openxmlformats.org/officeDocument/2006/math">
                    <m:r>
                      <a:rPr lang="en-US" sz="2400" i="1">
                        <a:latin typeface="Cambria Math" charset="0"/>
                        <a:ea typeface="Cambria Math" charset="0"/>
                        <a:cs typeface="Cambria Math" charset="0"/>
                      </a:rPr>
                      <m:t>ℒ</m:t>
                    </m:r>
                  </m:oMath>
                </a14:m>
                <a:r>
                  <a:rPr lang="en-US" sz="2400" dirty="0"/>
                  <a:t> are called </a:t>
                </a:r>
                <a:r>
                  <a:rPr lang="en-US" sz="2400" b="1" dirty="0"/>
                  <a:t>maximum likelihood estimators (MLE)</a:t>
                </a:r>
                <a:r>
                  <a:rPr lang="en-US" sz="2400" dirty="0"/>
                  <a:t> and are denoted:</a:t>
                </a:r>
              </a:p>
              <a:p>
                <a:pPr>
                  <a:spcAft>
                    <a:spcPts val="1200"/>
                  </a:spcAft>
                </a:pPr>
                <a:endParaRPr lang="en-US" sz="2400" dirty="0"/>
              </a:p>
              <a:p>
                <a:pPr>
                  <a:spcAft>
                    <a:spcPts val="1200"/>
                  </a:spcAft>
                </a:pPr>
                <a:endParaRPr lang="en-US" sz="2400" dirty="0"/>
              </a:p>
              <a:p>
                <a:pPr>
                  <a:spcAft>
                    <a:spcPts val="1200"/>
                  </a:spcAft>
                </a:pPr>
                <a:r>
                  <a:rPr lang="en-US" sz="2400" dirty="0"/>
                  <a:t>The model constructed with MLE parameters assigns the highest likelihood to the observed data.</a:t>
                </a:r>
              </a:p>
              <a:p>
                <a:pPr>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19885"/>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4477932" y="3897652"/>
            <a:ext cx="3037974" cy="589183"/>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61</a:t>
            </a:fld>
            <a:endParaRPr lang="en-US"/>
          </a:p>
        </p:txBody>
      </p:sp>
    </p:spTree>
    <p:extLst>
      <p:ext uri="{BB962C8B-B14F-4D97-AF65-F5344CB8AC3E}">
        <p14:creationId xmlns:p14="http://schemas.microsoft.com/office/powerpoint/2010/main" val="97576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600"/>
                  </a:spcAft>
                </a:pPr>
                <a:r>
                  <a:rPr lang="en-US" sz="2400" dirty="0"/>
                  <a:t>But how does one</a:t>
                </a:r>
                <a:r>
                  <a:rPr lang="en-US" dirty="0"/>
                  <a:t> </a:t>
                </a:r>
                <a:r>
                  <a:rPr lang="en-US" sz="2400" dirty="0"/>
                  <a:t>maximize a likelihood function?</a:t>
                </a:r>
              </a:p>
              <a:p>
                <a:pPr>
                  <a:spcAft>
                    <a:spcPts val="600"/>
                  </a:spcAft>
                </a:pPr>
                <a:r>
                  <a:rPr lang="en-US" sz="2400" dirty="0"/>
                  <a:t>Fix a set of </a:t>
                </a:r>
                <a:r>
                  <a:rPr lang="en-US" sz="2400" i="1" dirty="0"/>
                  <a:t>n</a:t>
                </a:r>
                <a:r>
                  <a:rPr lang="en-US" sz="2400" dirty="0"/>
                  <a:t> observations of </a:t>
                </a:r>
                <a:r>
                  <a:rPr lang="en-US" sz="2400" i="1" dirty="0"/>
                  <a:t>J</a:t>
                </a:r>
                <a:r>
                  <a:rPr lang="en-US" sz="2400" dirty="0"/>
                  <a:t> predictors, </a:t>
                </a:r>
                <a:r>
                  <a:rPr lang="en-US" sz="2400" b="1" i="1" dirty="0"/>
                  <a:t>X</a:t>
                </a:r>
                <a:r>
                  <a:rPr lang="en-US" sz="2400" dirty="0"/>
                  <a:t>, and a set of corresponding response values, </a:t>
                </a:r>
                <a:r>
                  <a:rPr lang="en-US" sz="2400" b="1" i="1" dirty="0"/>
                  <a:t>Y</a:t>
                </a:r>
                <a:r>
                  <a:rPr lang="en-US" sz="2400" dirty="0"/>
                  <a:t>; consider a linear model </a:t>
                </a:r>
                <a14:m>
                  <m:oMath xmlns:m="http://schemas.openxmlformats.org/officeDocument/2006/math">
                    <m:r>
                      <a:rPr lang="en-US" sz="2400" b="1" i="1" smtClean="0">
                        <a:latin typeface="Cambria Math" charset="0"/>
                      </a:rPr>
                      <m:t>𝒀</m:t>
                    </m:r>
                    <m:r>
                      <a:rPr lang="en-US" sz="2400" b="0" i="1" smtClean="0">
                        <a:latin typeface="Cambria Math" charset="0"/>
                      </a:rPr>
                      <m:t>=</m:t>
                    </m:r>
                    <m:r>
                      <a:rPr lang="en-US" sz="2400" b="1" i="1" smtClean="0">
                        <a:latin typeface="Cambria Math" charset="0"/>
                      </a:rPr>
                      <m:t>𝑿</m:t>
                    </m:r>
                    <m:r>
                      <a:rPr lang="en-US" sz="2400" b="1" i="1" smtClean="0">
                        <a:latin typeface="Cambria Math" charset="0"/>
                        <a:ea typeface="Cambria Math" charset="0"/>
                        <a:cs typeface="Cambria Math" charset="0"/>
                      </a:rPr>
                      <m:t>𝜷</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𝜖</m:t>
                    </m:r>
                  </m:oMath>
                </a14:m>
                <a:r>
                  <a:rPr lang="en-US" sz="2400" dirty="0"/>
                  <a:t>.</a:t>
                </a:r>
              </a:p>
              <a:p>
                <a:pPr>
                  <a:spcAft>
                    <a:spcPts val="600"/>
                  </a:spcAft>
                </a:pPr>
                <a:r>
                  <a:rPr lang="en-US" sz="2400" dirty="0"/>
                  <a:t>If we assume that </a:t>
                </a:r>
                <a14:m>
                  <m:oMath xmlns:m="http://schemas.openxmlformats.org/officeDocument/2006/math">
                    <m:r>
                      <a:rPr lang="en-US" sz="2400" i="1" smtClean="0">
                        <a:latin typeface="Cambria Math" charset="0"/>
                        <a:ea typeface="Cambria Math" charset="0"/>
                        <a:cs typeface="Cambria Math" charset="0"/>
                      </a:rPr>
                      <m:t>𝜖</m:t>
                    </m:r>
                    <m:r>
                      <a:rPr lang="en-US" sz="2400" i="1" smtClean="0">
                        <a:latin typeface="Cambria Math" charset="0"/>
                        <a:ea typeface="Cambria Math" charset="0"/>
                        <a:cs typeface="Cambria Math" charset="0"/>
                      </a:rPr>
                      <m:t>∼</m:t>
                    </m:r>
                    <m:r>
                      <a:rPr lang="el-GR" sz="2400" i="1" smtClean="0">
                        <a:latin typeface="Cambria Math" charset="0"/>
                        <a:ea typeface="Cambria Math" charset="0"/>
                        <a:cs typeface="Cambria Math" charset="0"/>
                      </a:rPr>
                      <m:t>𝛮</m:t>
                    </m:r>
                    <m:r>
                      <a:rPr lang="en-US" sz="2400" b="0" i="1" smtClean="0">
                        <a:latin typeface="Cambria Math" charset="0"/>
                        <a:ea typeface="Cambria Math" charset="0"/>
                        <a:cs typeface="Cambria Math" charset="0"/>
                      </a:rPr>
                      <m:t>(0,</m:t>
                    </m:r>
                    <m:sSup>
                      <m:sSupPr>
                        <m:ctrlPr>
                          <a:rPr lang="en-US" sz="2400" b="0" i="1" smtClean="0">
                            <a:latin typeface="Cambria Math" panose="02040503050406030204" pitchFamily="18" charset="0"/>
                            <a:ea typeface="Cambria Math" charset="0"/>
                            <a:cs typeface="Cambria Math" charset="0"/>
                          </a:rPr>
                        </m:ctrlPr>
                      </m:sSupPr>
                      <m:e>
                        <m:r>
                          <a:rPr lang="en-US" sz="2400" b="0" i="1" smtClean="0">
                            <a:latin typeface="Cambria Math" charset="0"/>
                            <a:ea typeface="Cambria Math" charset="0"/>
                            <a:cs typeface="Cambria Math" charset="0"/>
                          </a:rPr>
                          <m:t>𝜎</m:t>
                        </m:r>
                      </m:e>
                      <m:sup>
                        <m:r>
                          <a:rPr lang="en-US" sz="2400" b="0" i="1" smtClean="0">
                            <a:latin typeface="Cambria Math" charset="0"/>
                            <a:ea typeface="Cambria Math" charset="0"/>
                            <a:cs typeface="Cambria Math" charset="0"/>
                          </a:rPr>
                          <m:t>2</m:t>
                        </m:r>
                      </m:sup>
                    </m:sSup>
                    <m:r>
                      <a:rPr lang="en-US" sz="2400" b="0" i="1" smtClean="0">
                        <a:latin typeface="Cambria Math" charset="0"/>
                        <a:ea typeface="Cambria Math" charset="0"/>
                        <a:cs typeface="Cambria Math" charset="0"/>
                      </a:rPr>
                      <m:t>)</m:t>
                    </m:r>
                  </m:oMath>
                </a14:m>
                <a:r>
                  <a:rPr lang="en-US" sz="2400" dirty="0"/>
                  <a:t> then the likelihood for each observation is</a:t>
                </a:r>
              </a:p>
              <a:p>
                <a:pPr>
                  <a:spcAft>
                    <a:spcPts val="600"/>
                  </a:spcAft>
                </a:pPr>
                <a:endParaRPr lang="en-US" sz="2400" dirty="0"/>
              </a:p>
              <a:p>
                <a:pPr>
                  <a:spcAft>
                    <a:spcPts val="600"/>
                  </a:spcAft>
                </a:pPr>
                <a:endParaRPr lang="en-US" sz="2400" dirty="0"/>
              </a:p>
              <a:p>
                <a:pPr>
                  <a:spcAft>
                    <a:spcPts val="600"/>
                  </a:spcAft>
                </a:pPr>
                <a:r>
                  <a:rPr lang="en-US" sz="2400" dirty="0"/>
                  <a:t>and the likelihood for the entire set of data is</a:t>
                </a:r>
              </a:p>
              <a:p>
                <a:pPr>
                  <a:spcAft>
                    <a:spcPts val="600"/>
                  </a:spcAft>
                </a:pPr>
                <a:endParaRPr lang="en-US" sz="2400" dirty="0"/>
              </a:p>
              <a:p>
                <a:pPr>
                  <a:spcAft>
                    <a:spcPts val="6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b="-8760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917461" y="3543012"/>
            <a:ext cx="4158916" cy="469555"/>
          </a:xfrm>
          <a:prstGeom prst="rect">
            <a:avLst/>
          </a:prstGeom>
        </p:spPr>
      </p:pic>
      <p:pic>
        <p:nvPicPr>
          <p:cNvPr id="5" name="Picture 4"/>
          <p:cNvPicPr>
            <a:picLocks noChangeAspect="1"/>
          </p:cNvPicPr>
          <p:nvPr/>
        </p:nvPicPr>
        <p:blipFill>
          <a:blip r:embed="rId4"/>
          <a:stretch>
            <a:fillRect/>
          </a:stretch>
        </p:blipFill>
        <p:spPr>
          <a:xfrm>
            <a:off x="3917461" y="4999180"/>
            <a:ext cx="4136190" cy="993890"/>
          </a:xfrm>
          <a:prstGeom prst="rect">
            <a:avLst/>
          </a:prstGeom>
        </p:spPr>
      </p:pic>
      <p:sp>
        <p:nvSpPr>
          <p:cNvPr id="6" name="Slide Number Placeholder 5"/>
          <p:cNvSpPr>
            <a:spLocks noGrp="1"/>
          </p:cNvSpPr>
          <p:nvPr>
            <p:ph type="sldNum" sz="quarter" idx="12"/>
          </p:nvPr>
        </p:nvSpPr>
        <p:spPr/>
        <p:txBody>
          <a:bodyPr/>
          <a:lstStyle/>
          <a:p>
            <a:fld id="{81B7CCDB-6D39-0547-B7B3-C80E39D6513A}" type="slidenum">
              <a:rPr lang="en-US" smtClean="0"/>
              <a:t>62</a:t>
            </a:fld>
            <a:endParaRPr lang="en-US"/>
          </a:p>
        </p:txBody>
      </p:sp>
    </p:spTree>
    <p:extLst>
      <p:ext uri="{BB962C8B-B14F-4D97-AF65-F5344CB8AC3E}">
        <p14:creationId xmlns:p14="http://schemas.microsoft.com/office/powerpoint/2010/main" val="143648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Estimators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Through some algebra, we can show that maximizing </a:t>
                </a:r>
                <a14:m>
                  <m:oMath xmlns:m="http://schemas.openxmlformats.org/officeDocument/2006/math">
                    <m:r>
                      <a:rPr lang="en-US" sz="2400" i="1">
                        <a:latin typeface="Cambria Math" charset="0"/>
                        <a:ea typeface="Cambria Math" charset="0"/>
                        <a:cs typeface="Cambria Math" charset="0"/>
                      </a:rPr>
                      <m:t>ℒ</m:t>
                    </m:r>
                    <m:r>
                      <a:rPr lang="en-US" sz="2400" i="1">
                        <a:latin typeface="Cambria Math" charset="0"/>
                        <a:ea typeface="Cambria Math" charset="0"/>
                        <a:cs typeface="Cambria Math" charset="0"/>
                      </a:rPr>
                      <m:t>(</m:t>
                    </m:r>
                    <m:r>
                      <a:rPr lang="en-US" sz="2400" b="1" i="1">
                        <a:latin typeface="Cambria Math" charset="0"/>
                        <a:ea typeface="Cambria Math" charset="0"/>
                        <a:cs typeface="Cambria Math" charset="0"/>
                      </a:rPr>
                      <m:t>𝜷</m:t>
                    </m:r>
                    <m:r>
                      <a:rPr lang="en-US" sz="2400" i="1">
                        <a:latin typeface="Cambria Math" charset="0"/>
                        <a:ea typeface="Cambria Math" charset="0"/>
                        <a:cs typeface="Cambria Math" charset="0"/>
                      </a:rPr>
                      <m:t>)</m:t>
                    </m:r>
                  </m:oMath>
                </a14:m>
                <a:r>
                  <a:rPr lang="en-US" sz="2400" dirty="0"/>
                  <a:t>, is equivalent to minimizing MSE:</a:t>
                </a:r>
              </a:p>
              <a:p>
                <a:endParaRPr lang="en-US" sz="2400" dirty="0"/>
              </a:p>
              <a:p>
                <a:endParaRPr lang="en-US" sz="2400" dirty="0"/>
              </a:p>
              <a:p>
                <a:endParaRPr lang="en-US" sz="2400" dirty="0"/>
              </a:p>
              <a:p>
                <a:r>
                  <a:rPr lang="en-US" sz="2400" dirty="0"/>
                  <a:t>Minimizing MSE or RSS is called </a:t>
                </a:r>
                <a:r>
                  <a:rPr lang="en-US" sz="2400" b="1" dirty="0"/>
                  <a:t>ordinary least squares</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122" b="-28530"/>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958516" y="2201514"/>
            <a:ext cx="10274968" cy="97435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63</a:t>
            </a:fld>
            <a:endParaRPr lang="en-US"/>
          </a:p>
        </p:txBody>
      </p:sp>
    </p:spTree>
    <p:extLst>
      <p:ext uri="{BB962C8B-B14F-4D97-AF65-F5344CB8AC3E}">
        <p14:creationId xmlns:p14="http://schemas.microsoft.com/office/powerpoint/2010/main" val="9370748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Criteria Revisited</a:t>
            </a:r>
            <a:br>
              <a:rPr lang="en-US" dirty="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Using the likelihood function, we can reformulate the information criteria metrics for model fitness in very intuitive terms.</a:t>
                </a:r>
              </a:p>
              <a:p>
                <a:r>
                  <a:rPr lang="en-US" sz="2400" dirty="0"/>
                  <a:t>For both AIC and BIC, we consider the likelihood of the data under the MLE model against the number of explanatory variables used in the model:</a:t>
                </a:r>
              </a:p>
              <a:p>
                <a:endParaRPr lang="en-US" sz="2400" dirty="0"/>
              </a:p>
              <a:p>
                <a:endParaRPr lang="en-US" sz="2400" dirty="0"/>
              </a:p>
              <a:p>
                <a:r>
                  <a:rPr lang="en-US" sz="2400" dirty="0"/>
                  <a:t>where g is a function of the number of predictors </a:t>
                </a:r>
                <a:r>
                  <a:rPr lang="en-US" sz="2400" i="1" dirty="0"/>
                  <a:t>J</a:t>
                </a:r>
                <a:r>
                  <a:rPr lang="en-US" sz="2400" dirty="0"/>
                  <a:t>.  Individually, </a:t>
                </a:r>
              </a:p>
              <a:p>
                <a:r>
                  <a:rPr lang="en-US" sz="2400" dirty="0"/>
                  <a:t>In the formulae we’d been using for AIC/BIC, we approximate </a:t>
                </a:r>
                <a14:m>
                  <m:oMath xmlns:m="http://schemas.openxmlformats.org/officeDocument/2006/math">
                    <m:r>
                      <a:rPr lang="en-US" sz="2400" i="1">
                        <a:latin typeface="Cambria Math" charset="0"/>
                        <a:ea typeface="Cambria Math" charset="0"/>
                        <a:cs typeface="Cambria Math" charset="0"/>
                      </a:rPr>
                      <m:t>ℒ</m:t>
                    </m:r>
                    <m:r>
                      <a:rPr lang="en-US" sz="2400" i="1">
                        <a:latin typeface="Cambria Math" charset="0"/>
                        <a:ea typeface="Cambria Math" charset="0"/>
                        <a:cs typeface="Cambria Math" charset="0"/>
                      </a:rPr>
                      <m:t>(</m:t>
                    </m:r>
                    <m:r>
                      <a:rPr lang="en-US" sz="2400" b="1" i="1">
                        <a:latin typeface="Cambria Math" charset="0"/>
                        <a:ea typeface="Cambria Math" charset="0"/>
                        <a:cs typeface="Cambria Math" charset="0"/>
                      </a:rPr>
                      <m:t>𝜷</m:t>
                    </m:r>
                    <m:r>
                      <a:rPr lang="en-US" sz="2400" i="1">
                        <a:latin typeface="Cambria Math" charset="0"/>
                        <a:ea typeface="Cambria Math" charset="0"/>
                        <a:cs typeface="Cambria Math" charset="0"/>
                      </a:rPr>
                      <m:t>)</m:t>
                    </m:r>
                  </m:oMath>
                </a14:m>
                <a:r>
                  <a:rPr lang="en-US" sz="2400" dirty="0"/>
                  <a:t>, using the MSE. </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767" b="-10115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451350" y="3194050"/>
            <a:ext cx="3289300" cy="469900"/>
          </a:xfrm>
          <a:prstGeom prst="rect">
            <a:avLst/>
          </a:prstGeom>
        </p:spPr>
      </p:pic>
      <p:sp>
        <p:nvSpPr>
          <p:cNvPr id="5" name="Slide Number Placeholder 4"/>
          <p:cNvSpPr>
            <a:spLocks noGrp="1"/>
          </p:cNvSpPr>
          <p:nvPr>
            <p:ph type="sldNum" sz="quarter" idx="12"/>
          </p:nvPr>
        </p:nvSpPr>
        <p:spPr/>
        <p:txBody>
          <a:bodyPr/>
          <a:lstStyle/>
          <a:p>
            <a:fld id="{81B7CCDB-6D39-0547-B7B3-C80E39D6513A}" type="slidenum">
              <a:rPr lang="en-US" smtClean="0"/>
              <a:t>64</a:t>
            </a:fld>
            <a:endParaRPr lang="en-US"/>
          </a:p>
        </p:txBody>
      </p:sp>
    </p:spTree>
    <p:extLst>
      <p:ext uri="{BB962C8B-B14F-4D97-AF65-F5344CB8AC3E}">
        <p14:creationId xmlns:p14="http://schemas.microsoft.com/office/powerpoint/2010/main" val="1919454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6</a:t>
            </a:fld>
            <a:endParaRPr lang="en-US"/>
          </a:p>
        </p:txBody>
      </p:sp>
    </p:spTree>
    <p:extLst>
      <p:ext uri="{BB962C8B-B14F-4D97-AF65-F5344CB8AC3E}">
        <p14:creationId xmlns:p14="http://schemas.microsoft.com/office/powerpoint/2010/main" val="195482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a:t> or to minimize a loss function; we will again choose the MSE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r="-531" b="-42651"/>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847829" y="2806757"/>
            <a:ext cx="6858000" cy="386080"/>
          </a:xfrm>
          <a:prstGeom prst="rect">
            <a:avLst/>
          </a:prstGeom>
        </p:spPr>
      </p:pic>
      <p:sp>
        <p:nvSpPr>
          <p:cNvPr id="5" name="Slide Number Placeholder 4"/>
          <p:cNvSpPr>
            <a:spLocks noGrp="1"/>
          </p:cNvSpPr>
          <p:nvPr>
            <p:ph type="sldNum" sz="quarter" idx="12"/>
          </p:nvPr>
        </p:nvSpPr>
        <p:spPr/>
        <p:txBody>
          <a:bodyPr/>
          <a:lstStyle/>
          <a:p>
            <a:fld id="{81B7CCDB-6D39-0547-B7B3-C80E39D6513A}" type="slidenum">
              <a:rPr lang="en-US" smtClean="0"/>
              <a:t>7</a:t>
            </a:fld>
            <a:endParaRPr lang="en-US"/>
          </a:p>
        </p:txBody>
      </p:sp>
      <p:pic>
        <p:nvPicPr>
          <p:cNvPr id="7" name="Picture 6">
            <a:extLst>
              <a:ext uri="{FF2B5EF4-FFF2-40B4-BE49-F238E27FC236}">
                <a16:creationId xmlns:a16="http://schemas.microsoft.com/office/drawing/2014/main" id="{C3A72641-B20D-FE4F-93B1-97B35B85FB66}"/>
              </a:ext>
            </a:extLst>
          </p:cNvPr>
          <p:cNvPicPr>
            <a:picLocks noChangeAspect="1"/>
          </p:cNvPicPr>
          <p:nvPr/>
        </p:nvPicPr>
        <p:blipFill>
          <a:blip r:embed="rId5"/>
          <a:stretch>
            <a:fillRect/>
          </a:stretch>
        </p:blipFill>
        <p:spPr>
          <a:xfrm>
            <a:off x="1400333" y="4409943"/>
            <a:ext cx="1640959" cy="1467210"/>
          </a:xfrm>
          <a:prstGeom prst="rect">
            <a:avLst/>
          </a:prstGeom>
        </p:spPr>
      </p:pic>
      <p:pic>
        <p:nvPicPr>
          <p:cNvPr id="8" name="Picture 7">
            <a:extLst>
              <a:ext uri="{FF2B5EF4-FFF2-40B4-BE49-F238E27FC236}">
                <a16:creationId xmlns:a16="http://schemas.microsoft.com/office/drawing/2014/main" id="{E2F484B9-58AD-B046-A031-5D8D869B31D7}"/>
              </a:ext>
            </a:extLst>
          </p:cNvPr>
          <p:cNvPicPr>
            <a:picLocks noChangeAspect="1"/>
          </p:cNvPicPr>
          <p:nvPr/>
        </p:nvPicPr>
        <p:blipFill>
          <a:blip r:embed="rId6"/>
          <a:stretch>
            <a:fillRect/>
          </a:stretch>
        </p:blipFill>
        <p:spPr>
          <a:xfrm>
            <a:off x="8705828" y="4095706"/>
            <a:ext cx="1654368" cy="1991370"/>
          </a:xfrm>
          <a:prstGeom prst="rect">
            <a:avLst/>
          </a:prstGeom>
        </p:spPr>
      </p:pic>
      <p:pic>
        <p:nvPicPr>
          <p:cNvPr id="10" name="Picture 9">
            <a:extLst>
              <a:ext uri="{FF2B5EF4-FFF2-40B4-BE49-F238E27FC236}">
                <a16:creationId xmlns:a16="http://schemas.microsoft.com/office/drawing/2014/main" id="{C1101741-49CE-194A-9435-AE8EBF4AE12F}"/>
              </a:ext>
            </a:extLst>
          </p:cNvPr>
          <p:cNvPicPr>
            <a:picLocks noChangeAspect="1"/>
          </p:cNvPicPr>
          <p:nvPr/>
        </p:nvPicPr>
        <p:blipFill>
          <a:blip r:embed="rId7"/>
          <a:stretch>
            <a:fillRect/>
          </a:stretch>
        </p:blipFill>
        <p:spPr>
          <a:xfrm>
            <a:off x="3836773" y="4228402"/>
            <a:ext cx="4073574" cy="1830292"/>
          </a:xfrm>
          <a:prstGeom prst="rect">
            <a:avLst/>
          </a:prstGeom>
        </p:spPr>
      </p:pic>
    </p:spTree>
    <p:extLst>
      <p:ext uri="{BB962C8B-B14F-4D97-AF65-F5344CB8AC3E}">
        <p14:creationId xmlns:p14="http://schemas.microsoft.com/office/powerpoint/2010/main" val="887210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p:spTree>
    <p:extLst>
      <p:ext uri="{BB962C8B-B14F-4D97-AF65-F5344CB8AC3E}">
        <p14:creationId xmlns:p14="http://schemas.microsoft.com/office/powerpoint/2010/main" val="302047884"/>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30856</TotalTime>
  <Words>3002</Words>
  <Application>Microsoft Macintosh PowerPoint</Application>
  <PresentationFormat>Widescreen</PresentationFormat>
  <Paragraphs>639</Paragraphs>
  <Slides>65</Slides>
  <Notes>19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Karla</vt:lpstr>
      <vt:lpstr>Arial</vt:lpstr>
      <vt:lpstr>Calibri</vt:lpstr>
      <vt:lpstr>Cambria Math</vt:lpstr>
      <vt:lpstr>Mangal</vt:lpstr>
      <vt:lpstr>GEC_template</vt:lpstr>
      <vt:lpstr>Lecture 6: Multiple Linear Regression and Model Selection</vt:lpstr>
      <vt:lpstr>Announcements</vt:lpstr>
      <vt:lpstr>Lecture Outline</vt:lpstr>
      <vt:lpstr>Multiple Linear Regression</vt:lpstr>
      <vt:lpstr>Multiple Linear Regression </vt:lpstr>
      <vt:lpstr>Response vs. Predictor Variables</vt:lpstr>
      <vt:lpstr>Multilinear Models</vt:lpstr>
      <vt:lpstr>Multiple Linear Regression</vt:lpstr>
      <vt:lpstr>Multiple Linear Regression</vt:lpstr>
      <vt:lpstr>Collinearity</vt:lpstr>
      <vt:lpstr>Collinearity</vt:lpstr>
      <vt:lpstr>Collinearity</vt:lpstr>
      <vt:lpstr>Finding Significant Predictors: Hypothesis Testing</vt:lpstr>
      <vt:lpstr>Finding Significant Predictors: Hypothesis Testing</vt:lpstr>
      <vt:lpstr>Qualitative Predictors</vt:lpstr>
      <vt:lpstr>Qualitative Predictors</vt:lpstr>
      <vt:lpstr>Qualitative Predictors</vt:lpstr>
      <vt:lpstr>More than two levels: One hot encoding</vt:lpstr>
      <vt:lpstr>More than two levels: One hot encoding</vt:lpstr>
      <vt:lpstr>Beyond linearity</vt:lpstr>
      <vt:lpstr>Beyond linearity</vt:lpstr>
      <vt:lpstr>PowerPoint Presentation</vt:lpstr>
      <vt:lpstr>Predictors predictors predictors</vt:lpstr>
      <vt:lpstr>Polynomial Regression</vt:lpstr>
      <vt:lpstr>Polynomial Regression</vt:lpstr>
      <vt:lpstr>Polynomial Regression</vt:lpstr>
      <vt:lpstr>Generalized Polynomial Regression</vt:lpstr>
      <vt:lpstr>Generalized Polynomial Regression</vt:lpstr>
      <vt:lpstr>Model Selection</vt:lpstr>
      <vt:lpstr>Overfitting</vt:lpstr>
      <vt:lpstr>Overfitting</vt:lpstr>
      <vt:lpstr>Overfitting</vt:lpstr>
      <vt:lpstr>Overfitting</vt:lpstr>
      <vt:lpstr>Overfitting</vt:lpstr>
      <vt:lpstr>Overfitting</vt:lpstr>
      <vt:lpstr>PowerPoint Presentation</vt:lpstr>
      <vt:lpstr>PowerPoint Presentation</vt:lpstr>
      <vt:lpstr>Overfitting</vt:lpstr>
      <vt:lpstr>Model Selection</vt:lpstr>
      <vt:lpstr>Exhaustive Selection</vt:lpstr>
      <vt:lpstr>Model selection</vt:lpstr>
      <vt:lpstr>Variable Selection: Forward </vt:lpstr>
      <vt:lpstr>Stepwise Variable Selection Computational Complexity</vt:lpstr>
      <vt:lpstr>AIC and BIC – value of training data</vt:lpstr>
      <vt:lpstr>AIC and BIC</vt:lpstr>
      <vt:lpstr>Cross Validation</vt:lpstr>
      <vt:lpstr>Cross Validation</vt:lpstr>
      <vt:lpstr>Cross Validation</vt:lpstr>
      <vt:lpstr>Cross Validation</vt:lpstr>
      <vt:lpstr>Validation</vt:lpstr>
      <vt:lpstr>Cross Validation: Motivation </vt:lpstr>
      <vt:lpstr>Leave-One-Out</vt:lpstr>
      <vt:lpstr>K-Fold Cross Validation </vt:lpstr>
      <vt:lpstr>PowerPoint Presentation</vt:lpstr>
      <vt:lpstr>Cross Validation</vt:lpstr>
      <vt:lpstr>Predictor Selection: Cross Validation</vt:lpstr>
      <vt:lpstr>kNN Revisited</vt:lpstr>
      <vt:lpstr>kNN Revisited</vt:lpstr>
      <vt:lpstr>Behind Ordinary Lease Squares, AIC, BIC </vt:lpstr>
      <vt:lpstr>Likelihood Functions</vt:lpstr>
      <vt:lpstr>Likelihood Functions</vt:lpstr>
      <vt:lpstr>Maximum Likelihood Estimators</vt:lpstr>
      <vt:lpstr>Maximum Likelihood Estimators</vt:lpstr>
      <vt:lpstr>Maximum Likelihood Estimators</vt:lpstr>
      <vt:lpstr>Information Criteria Revisited </vt:lpstr>
    </vt:vector>
  </TitlesOfParts>
  <Company>harvard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Wong, Phoebe</cp:lastModifiedBy>
  <cp:revision>589</cp:revision>
  <cp:lastPrinted>2018-05-11T23:31:28Z</cp:lastPrinted>
  <dcterms:created xsi:type="dcterms:W3CDTF">2018-04-18T18:49:01Z</dcterms:created>
  <dcterms:modified xsi:type="dcterms:W3CDTF">2018-09-26T18:45:20Z</dcterms:modified>
</cp:coreProperties>
</file>